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acifico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63466da1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63466da1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63466da1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63466da1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4aa03d1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04aa03d1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63466da1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63466da1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63466da1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63466da1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63466da1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63466da1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6534c3f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6534c3f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zRAjXA8uJg" TargetMode="External"/><Relationship Id="rId13" Type="http://schemas.openxmlformats.org/officeDocument/2006/relationships/hyperlink" Target="https://www.youtube.com/watch?v=D0DxwPIqCss" TargetMode="External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hyperlink" Target="https://www.youtube.com/watch?v=DnrTrbJ6mYs" TargetMode="Externa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Rw02ZbowfCI" TargetMode="External"/><Relationship Id="rId11" Type="http://schemas.openxmlformats.org/officeDocument/2006/relationships/image" Target="../media/image6.png"/><Relationship Id="rId24" Type="http://schemas.openxmlformats.org/officeDocument/2006/relationships/hyperlink" Target="https://www.youtube.com/watch?v=gCLgcxIA2Jk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youtube.com/watch?v=0CKMaRwicSg" TargetMode="External"/><Relationship Id="rId23" Type="http://schemas.openxmlformats.org/officeDocument/2006/relationships/image" Target="../media/image14.png"/><Relationship Id="rId28" Type="http://schemas.openxmlformats.org/officeDocument/2006/relationships/image" Target="../media/image17.png"/><Relationship Id="rId10" Type="http://schemas.openxmlformats.org/officeDocument/2006/relationships/hyperlink" Target="https://www.youtube.com/watch?v=8LFrSdJ75BI" TargetMode="External"/><Relationship Id="rId19" Type="http://schemas.openxmlformats.org/officeDocument/2006/relationships/image" Target="../media/image12.png"/><Relationship Id="rId31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hyperlink" Target="https://www.youtube.com/watch?v=qHFapUrSuVM" TargetMode="External"/><Relationship Id="rId27" Type="http://schemas.openxmlformats.org/officeDocument/2006/relationships/hyperlink" Target="https://www.youtube.com/watch?v=dimWcXfVAB4" TargetMode="External"/><Relationship Id="rId30" Type="http://schemas.openxmlformats.org/officeDocument/2006/relationships/hyperlink" Target="https://www.youtube.com/watch?v=xVHzu60QVKI&amp;list=RDCMUCanpcsWKWiP-1rl9lTx1I1A&amp;index=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20.png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hyperlink" Target="https://www.youtube.com/watch?v=3zRAjXA8uJg" TargetMode="External"/><Relationship Id="rId12" Type="http://schemas.openxmlformats.org/officeDocument/2006/relationships/hyperlink" Target="https://www.youtube.com/watch?v=D0DxwPIqCss" TargetMode="Externa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watch?v=SIBDgWUeCqs" TargetMode="External"/><Relationship Id="rId24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jpg"/><Relationship Id="rId21" Type="http://schemas.openxmlformats.org/officeDocument/2006/relationships/image" Target="../media/image16.png"/><Relationship Id="rId7" Type="http://schemas.openxmlformats.org/officeDocument/2006/relationships/hyperlink" Target="https://www.youtube.com/watch?v=3zRAjXA8uJg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watch?v=D0DxwPIqCss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jpg"/><Relationship Id="rId21" Type="http://schemas.openxmlformats.org/officeDocument/2006/relationships/image" Target="../media/image17.png"/><Relationship Id="rId7" Type="http://schemas.openxmlformats.org/officeDocument/2006/relationships/hyperlink" Target="https://www.youtube.com/watch?v=3zRAjXA8uJg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hyperlink" Target="https://www.google.com/search?q=world+map+template+free&amp;tbm=isch&amp;chips=q:world+map+template+free,g_1:printable:8J3tPoY5btc%3D&amp;rlz=1C1GCEV_enGB857GB857&amp;hl=en-GB&amp;ved=2ahUKEwjx577psuPpAhWz5OAKHVqIAV0Q4lYoAHoECAEQFQ&amp;biw=1349&amp;bih=624#imgrc=nqbGJx2Xd94zyM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jpg"/><Relationship Id="rId21" Type="http://schemas.openxmlformats.org/officeDocument/2006/relationships/image" Target="../media/image17.png"/><Relationship Id="rId7" Type="http://schemas.openxmlformats.org/officeDocument/2006/relationships/hyperlink" Target="https://www.youtube.com/watch?v=3zRAjXA8uJg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21" Type="http://schemas.openxmlformats.org/officeDocument/2006/relationships/image" Target="../media/image18.png"/><Relationship Id="rId7" Type="http://schemas.openxmlformats.org/officeDocument/2006/relationships/hyperlink" Target="https://www.youtube.com/watch?v=3zRAjXA8uJg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hyperlink" Target="https://www.google.com/search?q=printable+free+printable+postcard+template&amp;tbm=isch&amp;safe=strict&amp;safe=strict&amp;hl=en-GB&amp;ved=2ahUKEwj2oLqt8OLpAhVYwIUKHa-bByYQrNwCKAB6BQgBEIEC&amp;biw=2545&amp;bih=1361#imgrc=kREIuRFK3uJXA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21" Type="http://schemas.openxmlformats.org/officeDocument/2006/relationships/image" Target="../media/image18.png"/><Relationship Id="rId7" Type="http://schemas.openxmlformats.org/officeDocument/2006/relationships/hyperlink" Target="https://www.youtube.com/watch?v=3zRAjXA8uJg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youtube.com/watch?v=D0DxwPIqCss" TargetMode="External"/><Relationship Id="rId18" Type="http://schemas.openxmlformats.org/officeDocument/2006/relationships/image" Target="../media/image10.png"/><Relationship Id="rId26" Type="http://schemas.openxmlformats.org/officeDocument/2006/relationships/hyperlink" Target="https://www.youtube.com/watch?v=gCLgcxIA2Jk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hyperlink" Target="https://www.google.com/search?q=poster+securite+en+ligne+enfants&amp;tbm=isch&amp;ved=2ahUKEwiSpqDrsozqAhVFlRoKHdo3CTsQ2-cCegQIABAA&amp;oq=poster+securite+en+ligne+enfants&amp;gs_lcp=CgNpbWcQAzoFCAAQsQM6AggAOgQIABBDOgcIABCxAxBDOgYIABAFEB46BggAEAgQHlCnRViglAJg-pYCaABwAHgBgAFeiAHAIJIBAjU4mAEAoAEBqgELZ3dzLXdpei1pbWewAQA&amp;sclient=img&amp;ei=kOjrXpKeI8WqatrvpNgD&amp;bih=649&amp;biw=1366&amp;rlz=1CATTSD_enGB895#imgrc=ywNFze5NB5dmFM" TargetMode="External"/><Relationship Id="rId25" Type="http://schemas.openxmlformats.org/officeDocument/2006/relationships/image" Target="../media/image14.png"/><Relationship Id="rId3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hyperlink" Target="https://www.youtube.com/watch?v=dimWcXfVAB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ruykgMOYaqE" TargetMode="External"/><Relationship Id="rId11" Type="http://schemas.openxmlformats.org/officeDocument/2006/relationships/image" Target="../media/image6.png"/><Relationship Id="rId24" Type="http://schemas.openxmlformats.org/officeDocument/2006/relationships/hyperlink" Target="https://www.youtube.com/watch?v=qHFapUrSuVM" TargetMode="External"/><Relationship Id="rId32" Type="http://schemas.openxmlformats.org/officeDocument/2006/relationships/hyperlink" Target="https://www.youtube.com/watch?v=xVHzu60QVKI&amp;list=RDCMUCanpcsWKWiP-1rl9lTx1I1A&amp;index=1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youtube.com/watch?v=0CKMaRwicSg" TargetMode="External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10" Type="http://schemas.openxmlformats.org/officeDocument/2006/relationships/hyperlink" Target="https://www.youtube.com/watch?v=8LFrSdJ75BI" TargetMode="External"/><Relationship Id="rId19" Type="http://schemas.openxmlformats.org/officeDocument/2006/relationships/hyperlink" Target="https://www.youtube.com/watch?v=8kfoETExh10" TargetMode="External"/><Relationship Id="rId31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hyperlink" Target="https://www.youtube.com/watch?v=DnrTrbJ6mYs" TargetMode="External"/><Relationship Id="rId27" Type="http://schemas.openxmlformats.org/officeDocument/2006/relationships/image" Target="../media/image15.png"/><Relationship Id="rId30" Type="http://schemas.openxmlformats.org/officeDocument/2006/relationships/image" Target="../media/image17.png"/><Relationship Id="rId8" Type="http://schemas.openxmlformats.org/officeDocument/2006/relationships/hyperlink" Target="https://www.youtube.com/watch?v=3zRAjXA8uJ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000" y="-455800"/>
            <a:ext cx="9126000" cy="468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r="25942"/>
          <a:stretch/>
        </p:blipFill>
        <p:spPr>
          <a:xfrm>
            <a:off x="6402600" y="302725"/>
            <a:ext cx="2345875" cy="195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t="2865" r="17823"/>
          <a:stretch/>
        </p:blipFill>
        <p:spPr>
          <a:xfrm>
            <a:off x="386650" y="1212000"/>
            <a:ext cx="3273450" cy="2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4125" y="-276950"/>
            <a:ext cx="740501" cy="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3756" y="2157558"/>
            <a:ext cx="1193390" cy="16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0200" y="0"/>
            <a:ext cx="1086975" cy="108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544476" y="1294350"/>
            <a:ext cx="2957824" cy="6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flipH="1">
            <a:off x="1433975" y="2062675"/>
            <a:ext cx="1911600" cy="8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541075" y="2065075"/>
            <a:ext cx="2957700" cy="11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693300" y="1664575"/>
            <a:ext cx="27393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r>
              <a:rPr lang="en-GB" dirty="0">
                <a:latin typeface="Pacifico"/>
                <a:ea typeface="Pacifico"/>
                <a:cs typeface="Pacifico"/>
                <a:sym typeface="Pacifico"/>
              </a:rPr>
              <a:t>           </a:t>
            </a:r>
            <a:r>
              <a:rPr lang="en-GB" dirty="0" err="1">
                <a:latin typeface="Pacifico"/>
                <a:ea typeface="Pacifico"/>
                <a:cs typeface="Pacifico"/>
                <a:sym typeface="Pacifico"/>
              </a:rPr>
              <a:t>mardi</a:t>
            </a:r>
            <a:r>
              <a:rPr lang="en-GB" dirty="0">
                <a:latin typeface="Pacifico"/>
                <a:ea typeface="Pacifico"/>
                <a:cs typeface="Pacifico"/>
                <a:sym typeface="Pacifico"/>
              </a:rPr>
              <a:t> le  18 </a:t>
            </a:r>
            <a:r>
              <a:rPr lang="en-GB" dirty="0" err="1">
                <a:latin typeface="Pacifico"/>
                <a:ea typeface="Pacifico"/>
                <a:cs typeface="Pacifico"/>
                <a:sym typeface="Pacifico"/>
              </a:rPr>
              <a:t>avril</a:t>
            </a:r>
            <a:r>
              <a:rPr lang="en-GB" dirty="0">
                <a:latin typeface="Pacifico"/>
                <a:ea typeface="Pacifico"/>
                <a:cs typeface="Pacifico"/>
                <a:sym typeface="Pacifico"/>
              </a:rPr>
              <a:t> 2024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latin typeface="Pacifico"/>
                <a:ea typeface="Pacifico"/>
                <a:cs typeface="Pacifico"/>
                <a:sym typeface="Pacifico"/>
              </a:rPr>
              <a:t>Salut! Bonjour!</a:t>
            </a:r>
            <a:endParaRPr sz="19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latin typeface="Pacifico"/>
                <a:ea typeface="Pacifico"/>
                <a:cs typeface="Pacifico"/>
                <a:sym typeface="Pacifico"/>
              </a:rPr>
              <a:t>Les pays francophones</a:t>
            </a:r>
            <a:endParaRPr sz="19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19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 dirty="0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3"/>
              </a:rPr>
              <a:t> 		</a:t>
            </a:r>
            <a:endParaRPr sz="1900" dirty="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42825" y="4119625"/>
            <a:ext cx="792925" cy="70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411423" y="-115300"/>
            <a:ext cx="658065" cy="6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622546" y="2804435"/>
            <a:ext cx="2957700" cy="217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8">
            <a:alphaModFix/>
          </a:blip>
          <a:srcRect t="-7120" r="17039" b="7120"/>
          <a:stretch/>
        </p:blipFill>
        <p:spPr>
          <a:xfrm>
            <a:off x="5692425" y="2804425"/>
            <a:ext cx="811500" cy="97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986964" y="2637528"/>
            <a:ext cx="413439" cy="5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798250" y="749025"/>
            <a:ext cx="1712575" cy="1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2"/>
          </p:cNvPr>
          <p:cNvPicPr preferRelativeResize="0"/>
          <p:nvPr/>
        </p:nvPicPr>
        <p:blipFill rotWithShape="1">
          <a:blip r:embed="rId23">
            <a:alphaModFix/>
          </a:blip>
          <a:srcRect l="-2990" t="-32520" r="2989" b="32519"/>
          <a:stretch/>
        </p:blipFill>
        <p:spPr>
          <a:xfrm>
            <a:off x="3889800" y="-743100"/>
            <a:ext cx="1996600" cy="14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748338" y="3139250"/>
            <a:ext cx="252199" cy="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26">
            <a:alphaModFix/>
          </a:blip>
          <a:srcRect r="31819"/>
          <a:stretch/>
        </p:blipFill>
        <p:spPr>
          <a:xfrm>
            <a:off x="593900" y="2637530"/>
            <a:ext cx="367100" cy="5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149925" y="-326675"/>
            <a:ext cx="1023450" cy="14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29">
            <a:alphaModFix/>
          </a:blip>
          <a:srcRect l="34167" t="-1210" r="5700" b="1209"/>
          <a:stretch/>
        </p:blipFill>
        <p:spPr>
          <a:xfrm>
            <a:off x="9000" y="1105025"/>
            <a:ext cx="22796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0" y="1264050"/>
            <a:ext cx="298800" cy="61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-652700" y="-124100"/>
            <a:ext cx="26475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362363" y="841914"/>
            <a:ext cx="1023450" cy="1557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9000" y="-455800"/>
            <a:ext cx="9126000" cy="468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4">
            <a:alphaModFix/>
          </a:blip>
          <a:srcRect r="25942"/>
          <a:stretch/>
        </p:blipFill>
        <p:spPr>
          <a:xfrm>
            <a:off x="6402600" y="302725"/>
            <a:ext cx="2345875" cy="195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5">
            <a:alphaModFix/>
          </a:blip>
          <a:srcRect t="2865" r="17823"/>
          <a:stretch/>
        </p:blipFill>
        <p:spPr>
          <a:xfrm>
            <a:off x="386650" y="1212000"/>
            <a:ext cx="3273450" cy="2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4125" y="-276950"/>
            <a:ext cx="740501" cy="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3756" y="2157558"/>
            <a:ext cx="1193390" cy="16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475" y="-310625"/>
            <a:ext cx="1327300" cy="13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544476" y="1294350"/>
            <a:ext cx="2957824" cy="6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/>
          <p:nvPr/>
        </p:nvSpPr>
        <p:spPr>
          <a:xfrm flipH="1">
            <a:off x="1433975" y="2062675"/>
            <a:ext cx="1911600" cy="8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541075" y="2065075"/>
            <a:ext cx="2957700" cy="11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693300" y="1664575"/>
            <a:ext cx="27393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r>
              <a:rPr lang="en-GB" dirty="0">
                <a:latin typeface="Pacifico"/>
                <a:ea typeface="Pacifico"/>
                <a:cs typeface="Pacifico"/>
                <a:sym typeface="Pacifico"/>
              </a:rPr>
              <a:t>           </a:t>
            </a:r>
            <a:r>
              <a:rPr lang="en-GB" dirty="0" err="1">
                <a:latin typeface="Pacifico"/>
                <a:ea typeface="Pacifico"/>
                <a:cs typeface="Pacifico"/>
                <a:sym typeface="Pacifico"/>
              </a:rPr>
              <a:t>mardi</a:t>
            </a:r>
            <a:r>
              <a:rPr lang="en-GB" dirty="0">
                <a:latin typeface="Pacifico"/>
                <a:ea typeface="Pacifico"/>
                <a:cs typeface="Pacifico"/>
                <a:sym typeface="Pacifico"/>
              </a:rPr>
              <a:t> le 18 </a:t>
            </a:r>
            <a:r>
              <a:rPr lang="en-GB" dirty="0" err="1">
                <a:latin typeface="Pacifico"/>
                <a:ea typeface="Pacifico"/>
                <a:cs typeface="Pacifico"/>
                <a:sym typeface="Pacifico"/>
              </a:rPr>
              <a:t>avril</a:t>
            </a:r>
            <a:r>
              <a:rPr lang="en-GB" dirty="0">
                <a:latin typeface="Pacifico"/>
                <a:ea typeface="Pacifico"/>
                <a:cs typeface="Pacifico"/>
                <a:sym typeface="Pacifico"/>
              </a:rPr>
              <a:t> 2024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latin typeface="Pacifico"/>
                <a:ea typeface="Pacifico"/>
                <a:cs typeface="Pacifico"/>
                <a:sym typeface="Pacifico"/>
              </a:rPr>
              <a:t>You are going to watch a video - write down all the countries mentioned</a:t>
            </a:r>
            <a:endParaRPr sz="13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latin typeface="Pacifico"/>
                <a:ea typeface="Pacifico"/>
                <a:cs typeface="Pacifico"/>
                <a:sym typeface="Pacifico"/>
              </a:rPr>
              <a:t>Click </a:t>
            </a:r>
            <a:r>
              <a:rPr lang="en-GB" sz="1300" u="sng" dirty="0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1"/>
              </a:rPr>
              <a:t>here</a:t>
            </a:r>
            <a:r>
              <a:rPr lang="en-GB" sz="1300" dirty="0">
                <a:latin typeface="Pacifico"/>
                <a:ea typeface="Pacifico"/>
                <a:cs typeface="Pacifico"/>
                <a:sym typeface="Pacifico"/>
              </a:rPr>
              <a:t> to watch</a:t>
            </a:r>
            <a:endParaRPr sz="13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19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 dirty="0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2"/>
              </a:rPr>
              <a:t> 		</a:t>
            </a:r>
            <a:endParaRPr sz="1900" dirty="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42825" y="4119625"/>
            <a:ext cx="792925" cy="70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11423" y="-115300"/>
            <a:ext cx="658065" cy="6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22546" y="2804435"/>
            <a:ext cx="2957700" cy="217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6">
            <a:alphaModFix/>
          </a:blip>
          <a:srcRect t="-7120" r="17039" b="7120"/>
          <a:stretch/>
        </p:blipFill>
        <p:spPr>
          <a:xfrm>
            <a:off x="5692425" y="2804425"/>
            <a:ext cx="811500" cy="97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986964" y="2637528"/>
            <a:ext cx="413439" cy="5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209725" y="807325"/>
            <a:ext cx="1271824" cy="10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954150" y="1449150"/>
            <a:ext cx="2023988" cy="1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954160" y="-193871"/>
            <a:ext cx="1996600" cy="140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748338" y="3139250"/>
            <a:ext cx="252199" cy="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22">
            <a:alphaModFix/>
          </a:blip>
          <a:srcRect r="31819"/>
          <a:stretch/>
        </p:blipFill>
        <p:spPr>
          <a:xfrm>
            <a:off x="593900" y="2637530"/>
            <a:ext cx="367100" cy="5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163725" y="-372650"/>
            <a:ext cx="1023450" cy="14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24">
            <a:alphaModFix/>
          </a:blip>
          <a:srcRect l="34168" t="-1210" r="32283" b="1209"/>
          <a:stretch/>
        </p:blipFill>
        <p:spPr>
          <a:xfrm>
            <a:off x="9000" y="1105025"/>
            <a:ext cx="12718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/>
          <p:nvPr/>
        </p:nvSpPr>
        <p:spPr>
          <a:xfrm>
            <a:off x="0" y="1264050"/>
            <a:ext cx="298800" cy="61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-652700" y="-124100"/>
            <a:ext cx="26475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9000" y="-455800"/>
            <a:ext cx="9126000" cy="468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4">
            <a:alphaModFix/>
          </a:blip>
          <a:srcRect r="25942"/>
          <a:stretch/>
        </p:blipFill>
        <p:spPr>
          <a:xfrm>
            <a:off x="6402600" y="302725"/>
            <a:ext cx="2345875" cy="195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5">
            <a:alphaModFix/>
          </a:blip>
          <a:srcRect t="2865" r="17823"/>
          <a:stretch/>
        </p:blipFill>
        <p:spPr>
          <a:xfrm>
            <a:off x="386650" y="1212000"/>
            <a:ext cx="3273450" cy="2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4125" y="-276950"/>
            <a:ext cx="740501" cy="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3756" y="2157558"/>
            <a:ext cx="1193390" cy="16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475" y="-310625"/>
            <a:ext cx="1327300" cy="13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544476" y="1294350"/>
            <a:ext cx="2957824" cy="6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/>
          <p:nvPr/>
        </p:nvSpPr>
        <p:spPr>
          <a:xfrm flipH="1">
            <a:off x="1433975" y="2062675"/>
            <a:ext cx="1911600" cy="8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541075" y="2065075"/>
            <a:ext cx="2957700" cy="11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693300" y="1664575"/>
            <a:ext cx="27393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r>
              <a:rPr lang="en-GB" dirty="0">
                <a:latin typeface="Pacifico"/>
                <a:ea typeface="Pacifico"/>
                <a:cs typeface="Pacifico"/>
                <a:sym typeface="Pacifico"/>
              </a:rPr>
              <a:t>         </a:t>
            </a:r>
            <a:r>
              <a:rPr lang="en-GB" sz="900" dirty="0"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lang="en-GB" sz="900" dirty="0" err="1">
                <a:latin typeface="Pacifico"/>
                <a:ea typeface="Pacifico"/>
                <a:cs typeface="Pacifico"/>
                <a:sym typeface="Pacifico"/>
              </a:rPr>
              <a:t>mardi</a:t>
            </a:r>
            <a:r>
              <a:rPr lang="en-GB" sz="900" dirty="0">
                <a:latin typeface="Pacifico"/>
                <a:ea typeface="Pacifico"/>
                <a:cs typeface="Pacifico"/>
                <a:sym typeface="Pacifico"/>
              </a:rPr>
              <a:t> le 18 </a:t>
            </a:r>
            <a:r>
              <a:rPr lang="en-GB" sz="900" dirty="0" err="1">
                <a:latin typeface="Pacifico"/>
                <a:ea typeface="Pacifico"/>
                <a:cs typeface="Pacifico"/>
                <a:sym typeface="Pacifico"/>
              </a:rPr>
              <a:t>juin</a:t>
            </a:r>
            <a:r>
              <a:rPr lang="en-GB" sz="900" dirty="0">
                <a:latin typeface="Pacifico"/>
                <a:ea typeface="Pacifico"/>
                <a:cs typeface="Pacifico"/>
                <a:sym typeface="Pacifico"/>
              </a:rPr>
              <a:t> 2024</a:t>
            </a:r>
            <a:endParaRPr sz="9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acifico"/>
                <a:ea typeface="Pacifico"/>
                <a:cs typeface="Pacifico"/>
                <a:sym typeface="Pacifico"/>
              </a:rPr>
              <a:t>How many did you get? These are called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Pacifico"/>
                <a:ea typeface="Pacifico"/>
                <a:cs typeface="Pacifico"/>
                <a:sym typeface="Pacifico"/>
              </a:rPr>
              <a:t>Les pays francophones - they are countries where people speak French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1900" dirty="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 dirty="0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1"/>
              </a:rPr>
              <a:t> 		</a:t>
            </a:r>
            <a:endParaRPr sz="1900" dirty="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42825" y="4119625"/>
            <a:ext cx="792925" cy="70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11423" y="-115300"/>
            <a:ext cx="658065" cy="6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22546" y="2804435"/>
            <a:ext cx="2957700" cy="217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5">
            <a:alphaModFix/>
          </a:blip>
          <a:srcRect t="-7120" r="17039" b="7120"/>
          <a:stretch/>
        </p:blipFill>
        <p:spPr>
          <a:xfrm>
            <a:off x="5692425" y="2804425"/>
            <a:ext cx="811500" cy="97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08459" y="2786448"/>
            <a:ext cx="324967" cy="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09725" y="807325"/>
            <a:ext cx="1271824" cy="10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940450" y="1449138"/>
            <a:ext cx="2023988" cy="1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954160" y="-193871"/>
            <a:ext cx="1996600" cy="140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748338" y="3139250"/>
            <a:ext cx="252199" cy="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21">
            <a:alphaModFix/>
          </a:blip>
          <a:srcRect r="31819"/>
          <a:stretch/>
        </p:blipFill>
        <p:spPr>
          <a:xfrm>
            <a:off x="593900" y="2637530"/>
            <a:ext cx="367100" cy="5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163725" y="-372650"/>
            <a:ext cx="1023450" cy="14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23">
            <a:alphaModFix/>
          </a:blip>
          <a:srcRect l="34167" t="-1210" r="5700" b="1209"/>
          <a:stretch/>
        </p:blipFill>
        <p:spPr>
          <a:xfrm>
            <a:off x="-73725" y="962275"/>
            <a:ext cx="22796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/>
          <p:nvPr/>
        </p:nvSpPr>
        <p:spPr>
          <a:xfrm>
            <a:off x="0" y="1086375"/>
            <a:ext cx="298800" cy="7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-652700" y="-124100"/>
            <a:ext cx="26475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>
            <a:off x="9000" y="-455800"/>
            <a:ext cx="9126000" cy="468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16"/>
          <p:cNvPicPr preferRelativeResize="0"/>
          <p:nvPr/>
        </p:nvPicPr>
        <p:blipFill rotWithShape="1">
          <a:blip r:embed="rId4">
            <a:alphaModFix/>
          </a:blip>
          <a:srcRect r="25942"/>
          <a:stretch/>
        </p:blipFill>
        <p:spPr>
          <a:xfrm>
            <a:off x="6402600" y="302725"/>
            <a:ext cx="2345875" cy="195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5">
            <a:alphaModFix/>
          </a:blip>
          <a:srcRect t="2865" r="17823"/>
          <a:stretch/>
        </p:blipFill>
        <p:spPr>
          <a:xfrm>
            <a:off x="386650" y="1212000"/>
            <a:ext cx="3273450" cy="2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4125" y="-276950"/>
            <a:ext cx="740501" cy="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3756" y="2157558"/>
            <a:ext cx="1193390" cy="16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475" y="-310625"/>
            <a:ext cx="1327300" cy="13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544476" y="1294350"/>
            <a:ext cx="2957824" cy="6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 flipH="1">
            <a:off x="1433975" y="2062675"/>
            <a:ext cx="1911600" cy="8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661100" y="1894375"/>
            <a:ext cx="27393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>
                <a:latin typeface="Pacifico"/>
                <a:ea typeface="Pacifico"/>
                <a:cs typeface="Pacifico"/>
                <a:sym typeface="Pacifico"/>
              </a:rPr>
              <a:t>           </a:t>
            </a:r>
            <a:endParaRPr sz="19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42825" y="4119625"/>
            <a:ext cx="792925" cy="70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11423" y="-115300"/>
            <a:ext cx="658065" cy="6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22546" y="2804435"/>
            <a:ext cx="2957700" cy="217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 rotWithShape="1">
          <a:blip r:embed="rId14">
            <a:alphaModFix/>
          </a:blip>
          <a:srcRect t="-7120" r="17039" b="7120"/>
          <a:stretch/>
        </p:blipFill>
        <p:spPr>
          <a:xfrm>
            <a:off x="5692425" y="2804425"/>
            <a:ext cx="811500" cy="97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986964" y="2637528"/>
            <a:ext cx="413439" cy="5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09725" y="807325"/>
            <a:ext cx="1271824" cy="10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954150" y="1449150"/>
            <a:ext cx="2023988" cy="1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954160" y="-193871"/>
            <a:ext cx="1996600" cy="140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748338" y="3139250"/>
            <a:ext cx="252199" cy="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20">
            <a:alphaModFix/>
          </a:blip>
          <a:srcRect r="31819"/>
          <a:stretch/>
        </p:blipFill>
        <p:spPr>
          <a:xfrm>
            <a:off x="593900" y="2637530"/>
            <a:ext cx="367100" cy="5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163725" y="-372650"/>
            <a:ext cx="1023450" cy="14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726250" y="2004075"/>
            <a:ext cx="27072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22">
            <a:alphaModFix/>
          </a:blip>
          <a:srcRect l="34167" t="-1210" r="5700" b="1209"/>
          <a:stretch/>
        </p:blipFill>
        <p:spPr>
          <a:xfrm>
            <a:off x="-73725" y="962275"/>
            <a:ext cx="22796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/>
          <p:nvPr/>
        </p:nvSpPr>
        <p:spPr>
          <a:xfrm>
            <a:off x="0" y="1086375"/>
            <a:ext cx="298800" cy="7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992850" y="1618550"/>
            <a:ext cx="22797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Now print a world map - c</a:t>
            </a:r>
            <a:r>
              <a:rPr lang="en-GB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23"/>
              </a:rPr>
              <a:t>lick here</a:t>
            </a:r>
            <a:r>
              <a:rPr lang="en-GB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- and colour the countries you saw on the video - go back to it - pause it and look at each one - the video shows you where each one is.</a:t>
            </a:r>
            <a:endParaRPr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>
            <a:off x="9000" y="-455800"/>
            <a:ext cx="9126000" cy="468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 r="25942"/>
          <a:stretch/>
        </p:blipFill>
        <p:spPr>
          <a:xfrm>
            <a:off x="6402600" y="302725"/>
            <a:ext cx="2345875" cy="195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 rotWithShape="1">
          <a:blip r:embed="rId5">
            <a:alphaModFix/>
          </a:blip>
          <a:srcRect t="2865" r="17823"/>
          <a:stretch/>
        </p:blipFill>
        <p:spPr>
          <a:xfrm>
            <a:off x="386650" y="1212000"/>
            <a:ext cx="3273450" cy="2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4125" y="-276950"/>
            <a:ext cx="740501" cy="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3756" y="2157558"/>
            <a:ext cx="1193390" cy="16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475" y="-310625"/>
            <a:ext cx="1405800" cy="14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544476" y="1294350"/>
            <a:ext cx="2957824" cy="6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/>
          <p:nvPr/>
        </p:nvSpPr>
        <p:spPr>
          <a:xfrm flipH="1">
            <a:off x="1433975" y="2062675"/>
            <a:ext cx="1911600" cy="8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661100" y="1894375"/>
            <a:ext cx="27393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>
                <a:latin typeface="Pacifico"/>
                <a:ea typeface="Pacifico"/>
                <a:cs typeface="Pacifico"/>
                <a:sym typeface="Pacifico"/>
              </a:rPr>
              <a:t>           </a:t>
            </a:r>
            <a:endParaRPr sz="19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75" name="Google Shape;175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42825" y="4119625"/>
            <a:ext cx="792925" cy="70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11423" y="-115300"/>
            <a:ext cx="658065" cy="6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22546" y="2804435"/>
            <a:ext cx="2957700" cy="217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 rotWithShape="1">
          <a:blip r:embed="rId14">
            <a:alphaModFix/>
          </a:blip>
          <a:srcRect t="-7120" r="17039" b="7120"/>
          <a:stretch/>
        </p:blipFill>
        <p:spPr>
          <a:xfrm>
            <a:off x="5692425" y="2804425"/>
            <a:ext cx="811500" cy="97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986964" y="2637528"/>
            <a:ext cx="413439" cy="5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09725" y="807325"/>
            <a:ext cx="1271824" cy="10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954150" y="1449150"/>
            <a:ext cx="2023988" cy="1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954160" y="-193871"/>
            <a:ext cx="1996600" cy="140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748338" y="3139250"/>
            <a:ext cx="252199" cy="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 rotWithShape="1">
          <a:blip r:embed="rId20">
            <a:alphaModFix/>
          </a:blip>
          <a:srcRect r="31819"/>
          <a:stretch/>
        </p:blipFill>
        <p:spPr>
          <a:xfrm>
            <a:off x="593900" y="2637530"/>
            <a:ext cx="367100" cy="5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163725" y="-372650"/>
            <a:ext cx="1023450" cy="14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7"/>
          <p:cNvSpPr txBox="1"/>
          <p:nvPr/>
        </p:nvSpPr>
        <p:spPr>
          <a:xfrm>
            <a:off x="726250" y="2004075"/>
            <a:ext cx="27072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17"/>
          <p:cNvPicPr preferRelativeResize="0"/>
          <p:nvPr/>
        </p:nvPicPr>
        <p:blipFill rotWithShape="1">
          <a:blip r:embed="rId22">
            <a:alphaModFix/>
          </a:blip>
          <a:srcRect l="34167" t="-1210" r="5700" b="1209"/>
          <a:stretch/>
        </p:blipFill>
        <p:spPr>
          <a:xfrm>
            <a:off x="-73725" y="962275"/>
            <a:ext cx="22796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/>
          <p:nvPr/>
        </p:nvSpPr>
        <p:spPr>
          <a:xfrm>
            <a:off x="0" y="1086375"/>
            <a:ext cx="298800" cy="7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992850" y="1618550"/>
            <a:ext cx="22797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Now decide which one would you visit - why?</a:t>
            </a:r>
            <a:endParaRPr sz="18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/>
          <p:nvPr/>
        </p:nvSpPr>
        <p:spPr>
          <a:xfrm>
            <a:off x="9000" y="-455800"/>
            <a:ext cx="9126000" cy="468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18"/>
          <p:cNvPicPr preferRelativeResize="0"/>
          <p:nvPr/>
        </p:nvPicPr>
        <p:blipFill rotWithShape="1">
          <a:blip r:embed="rId4">
            <a:alphaModFix/>
          </a:blip>
          <a:srcRect r="25942"/>
          <a:stretch/>
        </p:blipFill>
        <p:spPr>
          <a:xfrm>
            <a:off x="6402600" y="302725"/>
            <a:ext cx="2345875" cy="195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 rotWithShape="1">
          <a:blip r:embed="rId5">
            <a:alphaModFix/>
          </a:blip>
          <a:srcRect t="2865" r="17823"/>
          <a:stretch/>
        </p:blipFill>
        <p:spPr>
          <a:xfrm>
            <a:off x="386650" y="1212000"/>
            <a:ext cx="3273450" cy="2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4125" y="-276950"/>
            <a:ext cx="740501" cy="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3756" y="2157558"/>
            <a:ext cx="1193390" cy="16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475" y="-310625"/>
            <a:ext cx="1327300" cy="13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544476" y="1294350"/>
            <a:ext cx="2957824" cy="6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/>
          <p:nvPr/>
        </p:nvSpPr>
        <p:spPr>
          <a:xfrm flipH="1">
            <a:off x="1433975" y="2062675"/>
            <a:ext cx="1911600" cy="8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661100" y="1894375"/>
            <a:ext cx="27393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>
                <a:latin typeface="Pacifico"/>
                <a:ea typeface="Pacifico"/>
                <a:cs typeface="Pacifico"/>
                <a:sym typeface="Pacifico"/>
              </a:rPr>
              <a:t>           </a:t>
            </a:r>
            <a:endParaRPr sz="19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03" name="Google Shape;203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42825" y="4119625"/>
            <a:ext cx="792925" cy="70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11423" y="-115300"/>
            <a:ext cx="658065" cy="6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22546" y="2804435"/>
            <a:ext cx="2957700" cy="217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/>
          <p:cNvPicPr preferRelativeResize="0"/>
          <p:nvPr/>
        </p:nvPicPr>
        <p:blipFill rotWithShape="1">
          <a:blip r:embed="rId14">
            <a:alphaModFix/>
          </a:blip>
          <a:srcRect t="-7120" r="17039" b="7120"/>
          <a:stretch/>
        </p:blipFill>
        <p:spPr>
          <a:xfrm>
            <a:off x="5692425" y="2804425"/>
            <a:ext cx="811500" cy="97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209725" y="807325"/>
            <a:ext cx="1271824" cy="10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954150" y="1449150"/>
            <a:ext cx="2023988" cy="1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954160" y="-193871"/>
            <a:ext cx="1996600" cy="140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748338" y="3139250"/>
            <a:ext cx="252199" cy="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 rotWithShape="1">
          <a:blip r:embed="rId19">
            <a:alphaModFix/>
          </a:blip>
          <a:srcRect r="31819"/>
          <a:stretch/>
        </p:blipFill>
        <p:spPr>
          <a:xfrm>
            <a:off x="593900" y="2637530"/>
            <a:ext cx="367100" cy="5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163725" y="-372650"/>
            <a:ext cx="1023450" cy="14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8"/>
          <p:cNvSpPr txBox="1"/>
          <p:nvPr/>
        </p:nvSpPr>
        <p:spPr>
          <a:xfrm>
            <a:off x="726250" y="2004075"/>
            <a:ext cx="27072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18"/>
          <p:cNvPicPr preferRelativeResize="0"/>
          <p:nvPr/>
        </p:nvPicPr>
        <p:blipFill rotWithShape="1">
          <a:blip r:embed="rId21">
            <a:alphaModFix/>
          </a:blip>
          <a:srcRect l="34167" t="-1210" r="5700" b="1209"/>
          <a:stretch/>
        </p:blipFill>
        <p:spPr>
          <a:xfrm>
            <a:off x="-73725" y="962275"/>
            <a:ext cx="22796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8"/>
          <p:cNvSpPr/>
          <p:nvPr/>
        </p:nvSpPr>
        <p:spPr>
          <a:xfrm>
            <a:off x="0" y="1086375"/>
            <a:ext cx="298800" cy="7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 txBox="1"/>
          <p:nvPr/>
        </p:nvSpPr>
        <p:spPr>
          <a:xfrm>
            <a:off x="871725" y="1516075"/>
            <a:ext cx="2509500" cy="16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Finally, </a:t>
            </a:r>
            <a:r>
              <a:rPr lang="en-GB" sz="1100">
                <a:solidFill>
                  <a:srgbClr val="222222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make your own picture and/ or fact file about the country you have chosen 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222222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OR design and write a </a:t>
            </a:r>
            <a:r>
              <a:rPr lang="en-GB" sz="1100" u="sng">
                <a:solidFill>
                  <a:schemeClr val="hlink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  <a:hlinkClick r:id="rId22"/>
              </a:rPr>
              <a:t>postcard </a:t>
            </a:r>
            <a:r>
              <a:rPr lang="en-GB" sz="1100">
                <a:solidFill>
                  <a:srgbClr val="222222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 - (click for template)in English as if you were there - where are you; for how long; what’s the weather like; what you have seen and where you have been in the country</a:t>
            </a:r>
            <a:endParaRPr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/>
          <p:nvPr/>
        </p:nvSpPr>
        <p:spPr>
          <a:xfrm>
            <a:off x="9000" y="-455800"/>
            <a:ext cx="9126000" cy="468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19"/>
          <p:cNvPicPr preferRelativeResize="0"/>
          <p:nvPr/>
        </p:nvPicPr>
        <p:blipFill rotWithShape="1">
          <a:blip r:embed="rId4">
            <a:alphaModFix/>
          </a:blip>
          <a:srcRect r="25942"/>
          <a:stretch/>
        </p:blipFill>
        <p:spPr>
          <a:xfrm>
            <a:off x="6402600" y="302725"/>
            <a:ext cx="2345875" cy="195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 rotWithShape="1">
          <a:blip r:embed="rId5">
            <a:alphaModFix/>
          </a:blip>
          <a:srcRect t="2865" r="17823"/>
          <a:stretch/>
        </p:blipFill>
        <p:spPr>
          <a:xfrm>
            <a:off x="386650" y="1212000"/>
            <a:ext cx="3273450" cy="2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4125" y="-276950"/>
            <a:ext cx="740501" cy="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3756" y="2157558"/>
            <a:ext cx="1193390" cy="16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475" y="-310625"/>
            <a:ext cx="1327300" cy="13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544476" y="1294350"/>
            <a:ext cx="2957824" cy="6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9"/>
          <p:cNvSpPr/>
          <p:nvPr/>
        </p:nvSpPr>
        <p:spPr>
          <a:xfrm flipH="1">
            <a:off x="1433975" y="2062675"/>
            <a:ext cx="1911600" cy="8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 txBox="1"/>
          <p:nvPr/>
        </p:nvSpPr>
        <p:spPr>
          <a:xfrm>
            <a:off x="661100" y="1894375"/>
            <a:ext cx="27393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>
                <a:latin typeface="Pacifico"/>
                <a:ea typeface="Pacifico"/>
                <a:cs typeface="Pacifico"/>
                <a:sym typeface="Pacifico"/>
              </a:rPr>
              <a:t>           </a:t>
            </a:r>
            <a:endParaRPr sz="19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30" name="Google Shape;230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42825" y="4119625"/>
            <a:ext cx="792925" cy="70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11423" y="-115300"/>
            <a:ext cx="658065" cy="6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22546" y="2804435"/>
            <a:ext cx="2957700" cy="217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9"/>
          <p:cNvPicPr preferRelativeResize="0"/>
          <p:nvPr/>
        </p:nvPicPr>
        <p:blipFill rotWithShape="1">
          <a:blip r:embed="rId14">
            <a:alphaModFix/>
          </a:blip>
          <a:srcRect t="-7120" r="17039" b="7120"/>
          <a:stretch/>
        </p:blipFill>
        <p:spPr>
          <a:xfrm>
            <a:off x="5692425" y="2804425"/>
            <a:ext cx="811500" cy="97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209725" y="807325"/>
            <a:ext cx="1271824" cy="10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954150" y="1449150"/>
            <a:ext cx="2023988" cy="1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954160" y="-193871"/>
            <a:ext cx="1996600" cy="140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748338" y="3139250"/>
            <a:ext cx="252199" cy="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19">
            <a:alphaModFix/>
          </a:blip>
          <a:srcRect r="31819"/>
          <a:stretch/>
        </p:blipFill>
        <p:spPr>
          <a:xfrm>
            <a:off x="593900" y="2637530"/>
            <a:ext cx="367100" cy="5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163725" y="-372650"/>
            <a:ext cx="1023450" cy="14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/>
        </p:nvSpPr>
        <p:spPr>
          <a:xfrm>
            <a:off x="726250" y="2004075"/>
            <a:ext cx="27072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21">
            <a:alphaModFix/>
          </a:blip>
          <a:srcRect l="34167" t="-1210" r="5700" b="1209"/>
          <a:stretch/>
        </p:blipFill>
        <p:spPr>
          <a:xfrm>
            <a:off x="-73725" y="962275"/>
            <a:ext cx="22796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/>
          <p:nvPr/>
        </p:nvSpPr>
        <p:spPr>
          <a:xfrm>
            <a:off x="0" y="1086375"/>
            <a:ext cx="298800" cy="7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 txBox="1"/>
          <p:nvPr/>
        </p:nvSpPr>
        <p:spPr>
          <a:xfrm>
            <a:off x="1015825" y="1516075"/>
            <a:ext cx="2365500" cy="16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Excellent - I’m looking forward to receiving your factfiles/ postcards  and making a display  when we’re all get back to school!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593900" y="-470500"/>
            <a:ext cx="9126000" cy="468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20"/>
          <p:cNvPicPr preferRelativeResize="0"/>
          <p:nvPr/>
        </p:nvPicPr>
        <p:blipFill rotWithShape="1">
          <a:blip r:embed="rId4">
            <a:alphaModFix/>
          </a:blip>
          <a:srcRect r="25942"/>
          <a:stretch/>
        </p:blipFill>
        <p:spPr>
          <a:xfrm>
            <a:off x="6402600" y="302725"/>
            <a:ext cx="2345875" cy="195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5">
            <a:alphaModFix/>
          </a:blip>
          <a:srcRect t="2865" r="17823"/>
          <a:stretch/>
        </p:blipFill>
        <p:spPr>
          <a:xfrm>
            <a:off x="386650" y="1212000"/>
            <a:ext cx="3273450" cy="2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4125" y="-276950"/>
            <a:ext cx="740501" cy="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3756" y="2157558"/>
            <a:ext cx="1193390" cy="16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4475" y="-310625"/>
            <a:ext cx="1327300" cy="13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544476" y="1294350"/>
            <a:ext cx="2957824" cy="6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/>
          <p:nvPr/>
        </p:nvSpPr>
        <p:spPr>
          <a:xfrm flipH="1">
            <a:off x="1433975" y="2062675"/>
            <a:ext cx="1911600" cy="8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"/>
          <p:cNvSpPr/>
          <p:nvPr/>
        </p:nvSpPr>
        <p:spPr>
          <a:xfrm>
            <a:off x="541075" y="2065075"/>
            <a:ext cx="2957700" cy="11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"/>
          <p:cNvSpPr txBox="1"/>
          <p:nvPr/>
        </p:nvSpPr>
        <p:spPr>
          <a:xfrm>
            <a:off x="693300" y="1664575"/>
            <a:ext cx="27393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>
                <a:latin typeface="Pacifico"/>
                <a:ea typeface="Pacifico"/>
                <a:cs typeface="Pacifico"/>
                <a:sym typeface="Pacifico"/>
              </a:rPr>
              <a:t>           mardi le 2 juin 2020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Pacifico"/>
                <a:ea typeface="Pacifico"/>
                <a:cs typeface="Pacifico"/>
                <a:sym typeface="Pacifico"/>
              </a:rPr>
              <a:t>Now click around the classroom and see what else is hidden</a:t>
            </a:r>
            <a:endParaRPr sz="19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19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>
                <a:solidFill>
                  <a:schemeClr val="hlink"/>
                </a:solidFill>
                <a:latin typeface="Pacifico"/>
                <a:ea typeface="Pacifico"/>
                <a:cs typeface="Pacifico"/>
                <a:sym typeface="Pacifico"/>
                <a:hlinkClick r:id="rId13"/>
              </a:rPr>
              <a:t> 		</a:t>
            </a:r>
            <a:endParaRPr sz="19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58" name="Google Shape;258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42825" y="4119625"/>
            <a:ext cx="792925" cy="70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0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411423" y="-115300"/>
            <a:ext cx="658065" cy="6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0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622546" y="2804435"/>
            <a:ext cx="2957700" cy="217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0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t="-7120" r="17039" b="7120"/>
          <a:stretch/>
        </p:blipFill>
        <p:spPr>
          <a:xfrm>
            <a:off x="5692425" y="2804425"/>
            <a:ext cx="811500" cy="97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986964" y="2637528"/>
            <a:ext cx="413439" cy="5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0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798250" y="749025"/>
            <a:ext cx="1712575" cy="1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0">
            <a:hlinkClick r:id="rId24"/>
          </p:cNvPr>
          <p:cNvPicPr preferRelativeResize="0"/>
          <p:nvPr/>
        </p:nvPicPr>
        <p:blipFill rotWithShape="1">
          <a:blip r:embed="rId25">
            <a:alphaModFix/>
          </a:blip>
          <a:srcRect l="-2990" t="-32520" r="2989" b="32519"/>
          <a:stretch/>
        </p:blipFill>
        <p:spPr>
          <a:xfrm>
            <a:off x="3889800" y="-743100"/>
            <a:ext cx="1996600" cy="14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0">
            <a:hlinkClick r:id="rId26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748338" y="3139250"/>
            <a:ext cx="252199" cy="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0"/>
          <p:cNvPicPr preferRelativeResize="0"/>
          <p:nvPr/>
        </p:nvPicPr>
        <p:blipFill rotWithShape="1">
          <a:blip r:embed="rId28">
            <a:alphaModFix/>
          </a:blip>
          <a:srcRect r="31819"/>
          <a:stretch/>
        </p:blipFill>
        <p:spPr>
          <a:xfrm>
            <a:off x="593900" y="2637530"/>
            <a:ext cx="367100" cy="5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0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163725" y="-372650"/>
            <a:ext cx="1023450" cy="14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/>
          <p:cNvPicPr preferRelativeResize="0"/>
          <p:nvPr/>
        </p:nvPicPr>
        <p:blipFill rotWithShape="1">
          <a:blip r:embed="rId31">
            <a:alphaModFix/>
          </a:blip>
          <a:srcRect l="34167" t="-1210" r="5700" b="1209"/>
          <a:stretch/>
        </p:blipFill>
        <p:spPr>
          <a:xfrm>
            <a:off x="189300" y="861425"/>
            <a:ext cx="22796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/>
          <p:nvPr/>
        </p:nvSpPr>
        <p:spPr>
          <a:xfrm>
            <a:off x="166325" y="973813"/>
            <a:ext cx="298800" cy="61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0"/>
          <p:cNvSpPr txBox="1"/>
          <p:nvPr/>
        </p:nvSpPr>
        <p:spPr>
          <a:xfrm>
            <a:off x="-652700" y="-124100"/>
            <a:ext cx="26475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20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4362363" y="841914"/>
            <a:ext cx="1023450" cy="1557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236</Words>
  <Application>Microsoft Office PowerPoint</Application>
  <PresentationFormat>On-screen Show (16:9)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Pacifico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mrs.sage</dc:creator>
  <cp:lastModifiedBy>Mrs.SAGE@chaselane.network</cp:lastModifiedBy>
  <cp:revision>2</cp:revision>
  <dcterms:modified xsi:type="dcterms:W3CDTF">2024-04-16T15:03:37Z</dcterms:modified>
</cp:coreProperties>
</file>