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1" r:id="rId8"/>
    <p:sldId id="265" r:id="rId9"/>
    <p:sldId id="268" r:id="rId10"/>
    <p:sldId id="263" r:id="rId11"/>
    <p:sldId id="266" r:id="rId12"/>
    <p:sldId id="267" r:id="rId13"/>
    <p:sldId id="269" r:id="rId14"/>
    <p:sldId id="264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102" d="100"/>
          <a:sy n="102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75BB-EEFF-4DD6-8C89-BDD25F166FC6}" type="datetimeFigureOut">
              <a:rPr lang="en-GB" smtClean="0"/>
              <a:pPr/>
              <a:t>23/03/2017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75DE-7120-43DE-8E6F-B4FA859240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75BB-EEFF-4DD6-8C89-BDD25F166FC6}" type="datetimeFigureOut">
              <a:rPr lang="en-GB" smtClean="0"/>
              <a:pPr/>
              <a:t>23/03/2017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75DE-7120-43DE-8E6F-B4FA859240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75BB-EEFF-4DD6-8C89-BDD25F166FC6}" type="datetimeFigureOut">
              <a:rPr lang="en-GB" smtClean="0"/>
              <a:pPr/>
              <a:t>23/03/2017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75DE-7120-43DE-8E6F-B4FA859240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75BB-EEFF-4DD6-8C89-BDD25F166FC6}" type="datetimeFigureOut">
              <a:rPr lang="en-GB" smtClean="0"/>
              <a:pPr/>
              <a:t>23/03/2017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75DE-7120-43DE-8E6F-B4FA859240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75BB-EEFF-4DD6-8C89-BDD25F166FC6}" type="datetimeFigureOut">
              <a:rPr lang="en-GB" smtClean="0"/>
              <a:pPr/>
              <a:t>23/03/2017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75DE-7120-43DE-8E6F-B4FA859240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75BB-EEFF-4DD6-8C89-BDD25F166FC6}" type="datetimeFigureOut">
              <a:rPr lang="en-GB" smtClean="0"/>
              <a:pPr/>
              <a:t>23/03/2017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75DE-7120-43DE-8E6F-B4FA859240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75BB-EEFF-4DD6-8C89-BDD25F166FC6}" type="datetimeFigureOut">
              <a:rPr lang="en-GB" smtClean="0"/>
              <a:pPr/>
              <a:t>23/03/2017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75DE-7120-43DE-8E6F-B4FA859240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75BB-EEFF-4DD6-8C89-BDD25F166FC6}" type="datetimeFigureOut">
              <a:rPr lang="en-GB" smtClean="0"/>
              <a:pPr/>
              <a:t>23/03/2017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75DE-7120-43DE-8E6F-B4FA859240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75BB-EEFF-4DD6-8C89-BDD25F166FC6}" type="datetimeFigureOut">
              <a:rPr lang="en-GB" smtClean="0"/>
              <a:pPr/>
              <a:t>23/03/2017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75DE-7120-43DE-8E6F-B4FA859240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75BB-EEFF-4DD6-8C89-BDD25F166FC6}" type="datetimeFigureOut">
              <a:rPr lang="en-GB" smtClean="0"/>
              <a:pPr/>
              <a:t>23/03/2017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75DE-7120-43DE-8E6F-B4FA859240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75BB-EEFF-4DD6-8C89-BDD25F166FC6}" type="datetimeFigureOut">
              <a:rPr lang="en-GB" smtClean="0"/>
              <a:pPr/>
              <a:t>23/03/2017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90D75DE-7120-43DE-8E6F-B4FA859240E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FC75BB-EEFF-4DD6-8C89-BDD25F166FC6}" type="datetimeFigureOut">
              <a:rPr lang="en-GB" smtClean="0"/>
              <a:pPr/>
              <a:t>23/03/2017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0D75DE-7120-43DE-8E6F-B4FA859240ED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772400" cy="2234679"/>
          </a:xfrm>
        </p:spPr>
        <p:txBody>
          <a:bodyPr>
            <a:no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sz="4400" dirty="0" smtClean="0">
                <a:latin typeface="Comic Sans MS" panose="030F0702030302020204" pitchFamily="66" charset="0"/>
              </a:rPr>
              <a:t>How do working walls and resources promote independent learning in Year One?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7953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Evidence of resources supporting </a:t>
            </a:r>
            <a:r>
              <a:rPr lang="en-GB" dirty="0" smtClean="0"/>
              <a:t>Numeracy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55642" y="4053069"/>
            <a:ext cx="2688299" cy="2016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12027" y="3909053"/>
            <a:ext cx="2688299" cy="2016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24195" y="1316766"/>
            <a:ext cx="2688299" cy="2016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56589"/>
            <a:ext cx="2683330" cy="20124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6156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09090" y="1784818"/>
            <a:ext cx="5280587" cy="39604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0655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97" y="971195"/>
            <a:ext cx="7344816" cy="55086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647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09682" y="1610798"/>
            <a:ext cx="5616624" cy="42124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2645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Quotes from children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“I know how to spell jaws. I learnt it from a word mat.”</a:t>
            </a:r>
          </a:p>
          <a:p>
            <a:r>
              <a:rPr lang="en-GB" dirty="0" smtClean="0"/>
              <a:t>“I know how to write my numbers properly now. Sometimes I use a number line to help me.”</a:t>
            </a:r>
          </a:p>
          <a:p>
            <a:r>
              <a:rPr lang="en-GB" dirty="0" smtClean="0"/>
              <a:t>“The spelling is on the working wall.”</a:t>
            </a:r>
          </a:p>
          <a:p>
            <a:r>
              <a:rPr lang="en-GB" dirty="0" smtClean="0"/>
              <a:t>“Tens frames help us with counting.”</a:t>
            </a:r>
          </a:p>
          <a:p>
            <a:r>
              <a:rPr lang="en-GB" dirty="0" smtClean="0"/>
              <a:t>“Number lines and tens frames are in the boxes on the tables.”</a:t>
            </a:r>
          </a:p>
          <a:p>
            <a:r>
              <a:rPr lang="en-GB" dirty="0" smtClean="0"/>
              <a:t>“I can count on using a number line.”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285929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We know this has worked because:</a:t>
            </a:r>
          </a:p>
          <a:p>
            <a:pPr lvl="1"/>
            <a:r>
              <a:rPr lang="en-GB" dirty="0"/>
              <a:t>w</a:t>
            </a:r>
            <a:r>
              <a:rPr lang="en-GB" dirty="0" smtClean="0"/>
              <a:t>hen marking Literacy books, children are spelling words correctly that are not phonetically decodable.</a:t>
            </a:r>
          </a:p>
          <a:p>
            <a:pPr lvl="1"/>
            <a:r>
              <a:rPr lang="en-GB" dirty="0"/>
              <a:t>w</a:t>
            </a:r>
            <a:r>
              <a:rPr lang="en-GB" dirty="0" smtClean="0"/>
              <a:t>hen marking Numeracy books, number formation has improved as children are using number lines to remind themselves of the correct orientation of numbers. </a:t>
            </a:r>
          </a:p>
          <a:p>
            <a:pPr lvl="1"/>
            <a:r>
              <a:rPr lang="en-GB" dirty="0" smtClean="0"/>
              <a:t>we see children selecting and using the provided resources without prompting.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hildren are working collaboratively with their peers and not relying on adult support as much.</a:t>
            </a:r>
          </a:p>
          <a:p>
            <a:pPr lvl="1"/>
            <a:r>
              <a:rPr lang="en-GB" dirty="0" smtClean="0"/>
              <a:t>we’ve heard conversations  between children about the resources they are using to help them. 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902985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Pupil Perception Survey- December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We found out that:</a:t>
            </a:r>
          </a:p>
          <a:p>
            <a:pPr lvl="1"/>
            <a:r>
              <a:rPr lang="en-GB" dirty="0" smtClean="0"/>
              <a:t>children could name the resources that were available in the classroom.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hey were unsure of where they could be found and what each resource could be used for.</a:t>
            </a:r>
          </a:p>
          <a:p>
            <a:r>
              <a:rPr lang="en-GB" dirty="0" smtClean="0"/>
              <a:t>In response to this we:</a:t>
            </a:r>
          </a:p>
          <a:p>
            <a:pPr lvl="1"/>
            <a:r>
              <a:rPr lang="en-GB" dirty="0"/>
              <a:t>p</a:t>
            </a:r>
            <a:r>
              <a:rPr lang="en-GB" dirty="0" smtClean="0"/>
              <a:t>ut the resources in a central place.</a:t>
            </a:r>
          </a:p>
          <a:p>
            <a:pPr lvl="1"/>
            <a:r>
              <a:rPr lang="en-GB" dirty="0" smtClean="0"/>
              <a:t>emphasised the resources that would be suitable for the activities during lesson inputs. </a:t>
            </a:r>
          </a:p>
          <a:p>
            <a:pPr lvl="1"/>
            <a:r>
              <a:rPr lang="en-GB" dirty="0"/>
              <a:t>d</a:t>
            </a:r>
            <a:r>
              <a:rPr lang="en-GB" dirty="0" smtClean="0"/>
              <a:t>iscussed how to become an independent learner (circle time). </a:t>
            </a:r>
          </a:p>
        </p:txBody>
      </p:sp>
    </p:spTree>
    <p:extLst>
      <p:ext uri="{BB962C8B-B14F-4D97-AF65-F5344CB8AC3E}">
        <p14:creationId xmlns="" xmlns:p14="http://schemas.microsoft.com/office/powerpoint/2010/main" val="3381915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20555" y="1774472"/>
            <a:ext cx="5376597" cy="403244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67086" y="1807277"/>
            <a:ext cx="5400600" cy="40504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5318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Pupil Perception Survey- </a:t>
            </a:r>
            <a:r>
              <a:rPr lang="en-GB" dirty="0" smtClean="0"/>
              <a:t>January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We found out that:</a:t>
            </a:r>
          </a:p>
          <a:p>
            <a:pPr lvl="1"/>
            <a:r>
              <a:rPr lang="en-GB" dirty="0" smtClean="0"/>
              <a:t>children could name the resources and were beginning to recall the activities these resources could be used for.</a:t>
            </a:r>
          </a:p>
          <a:p>
            <a:pPr lvl="1"/>
            <a:r>
              <a:rPr lang="en-GB" dirty="0" smtClean="0"/>
              <a:t>children were beginning to select the appropriate resources independently.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hildren were better at selecting appropriate resources in Literacy, compared to Numeracy.</a:t>
            </a:r>
          </a:p>
          <a:p>
            <a:r>
              <a:rPr lang="en-GB" dirty="0"/>
              <a:t>In response to this we: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arried on modelling appropriate  resources for each lesson.</a:t>
            </a:r>
          </a:p>
          <a:p>
            <a:pPr lvl="1"/>
            <a:r>
              <a:rPr lang="en-GB" dirty="0" smtClean="0"/>
              <a:t>continued to emphasise how Numeracy resources can be used and for which activity they are best suited.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739183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500" dirty="0"/>
              <a:t>Pupil Perception Survey- </a:t>
            </a:r>
            <a:r>
              <a:rPr lang="en-GB" sz="4500" dirty="0" smtClean="0"/>
              <a:t>March</a:t>
            </a:r>
            <a:endParaRPr lang="en-GB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5093920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We found out that:</a:t>
            </a:r>
          </a:p>
          <a:p>
            <a:pPr lvl="1"/>
            <a:r>
              <a:rPr lang="en-GB" dirty="0"/>
              <a:t>m</a:t>
            </a:r>
            <a:r>
              <a:rPr lang="en-GB" dirty="0" smtClean="0"/>
              <a:t>ost children can select appropriate resources to help them in Literacy and Numeracy and can say how they help them. </a:t>
            </a:r>
          </a:p>
          <a:p>
            <a:pPr lvl="1"/>
            <a:r>
              <a:rPr lang="en-GB" dirty="0"/>
              <a:t>a</a:t>
            </a:r>
            <a:r>
              <a:rPr lang="en-GB" dirty="0" smtClean="0"/>
              <a:t>ll children know where the resources are found.</a:t>
            </a:r>
          </a:p>
          <a:p>
            <a:pPr lvl="1"/>
            <a:r>
              <a:rPr lang="en-GB" dirty="0"/>
              <a:t>m</a:t>
            </a:r>
            <a:r>
              <a:rPr lang="en-GB" dirty="0" smtClean="0"/>
              <a:t>ost children can suggest ways in which they can overcome obstacles, without relying on the teacher for support.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hildren like using the working walls/washing line for support because they know most things they need  to help them are there.</a:t>
            </a:r>
          </a:p>
          <a:p>
            <a:pPr lvl="2"/>
            <a:r>
              <a:rPr lang="en-GB" dirty="0" smtClean="0"/>
              <a:t>Numeracy- pupils are provided with a range of different methods.</a:t>
            </a:r>
          </a:p>
          <a:p>
            <a:pPr lvl="2"/>
            <a:r>
              <a:rPr lang="en-GB" dirty="0" smtClean="0"/>
              <a:t>Literacy- spellings of keywords, text maps and grammar reminders. </a:t>
            </a:r>
          </a:p>
        </p:txBody>
      </p:sp>
    </p:spTree>
    <p:extLst>
      <p:ext uri="{BB962C8B-B14F-4D97-AF65-F5344CB8AC3E}">
        <p14:creationId xmlns="" xmlns:p14="http://schemas.microsoft.com/office/powerpoint/2010/main" val="1817845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5" y="1484784"/>
            <a:ext cx="2688299" cy="20162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96202" y="1679750"/>
            <a:ext cx="2688299" cy="20162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8" y="4365104"/>
            <a:ext cx="2688299" cy="2016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44116" y="4125036"/>
            <a:ext cx="2687963" cy="201597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Evidence of resources supporting Literacy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81944"/>
            <a:ext cx="2677549" cy="20081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784984"/>
            <a:ext cx="2677549" cy="20081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6001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7344816" cy="5508113"/>
          </a:xfrm>
        </p:spPr>
      </p:pic>
    </p:spTree>
    <p:extLst>
      <p:ext uri="{BB962C8B-B14F-4D97-AF65-F5344CB8AC3E}">
        <p14:creationId xmlns="" xmlns:p14="http://schemas.microsoft.com/office/powerpoint/2010/main" val="3951253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95130"/>
            <a:ext cx="7344816" cy="55086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3103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03547"/>
            <a:ext cx="7344816" cy="55086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22851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</TotalTime>
  <Words>449</Words>
  <Application>Microsoft Office PowerPoint</Application>
  <PresentationFormat>On-screen Show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 How do working walls and resources promote independent learning in Year One?</vt:lpstr>
      <vt:lpstr>Pupil Perception Survey- December</vt:lpstr>
      <vt:lpstr>Slide 3</vt:lpstr>
      <vt:lpstr>Pupil Perception Survey- January</vt:lpstr>
      <vt:lpstr>Pupil Perception Survey- March</vt:lpstr>
      <vt:lpstr>Evidence of resources supporting Literacy</vt:lpstr>
      <vt:lpstr>Slide 7</vt:lpstr>
      <vt:lpstr>Slide 8</vt:lpstr>
      <vt:lpstr>Slide 9</vt:lpstr>
      <vt:lpstr>Evidence of resources supporting Numeracy</vt:lpstr>
      <vt:lpstr>Slide 11</vt:lpstr>
      <vt:lpstr>Slide 12</vt:lpstr>
      <vt:lpstr>Slide 13</vt:lpstr>
      <vt:lpstr>Quotes from children</vt:lpstr>
      <vt:lpstr>Conclusion  </vt:lpstr>
    </vt:vector>
  </TitlesOfParts>
  <Company>Chase Lane Primary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working walls and resources promote independent learning in Year One?</dc:title>
  <dc:creator>Miss.Gray</dc:creator>
  <cp:lastModifiedBy>julie</cp:lastModifiedBy>
  <cp:revision>14</cp:revision>
  <dcterms:created xsi:type="dcterms:W3CDTF">2017-02-07T10:55:04Z</dcterms:created>
  <dcterms:modified xsi:type="dcterms:W3CDTF">2017-03-23T13:05:22Z</dcterms:modified>
</cp:coreProperties>
</file>