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2B7"/>
    <a:srgbClr val="D9D5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earn%20to%20listen%20photos\learn%20to%20listen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earn%20to%20listen%20photos\learn%20to%20listen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earn%20to%20listen%20photos\learn%20to%20liste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Class</a:t>
            </a:r>
            <a:r>
              <a:rPr lang="en-GB" baseline="0"/>
              <a:t> Listening Profile Before </a:t>
            </a:r>
          </a:p>
          <a:p>
            <a:pPr>
              <a:defRPr/>
            </a:pPr>
            <a:r>
              <a:rPr lang="en-GB" baseline="0"/>
              <a:t>Listening Skills Activities</a:t>
            </a:r>
            <a:endParaRPr lang="en-GB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Severe Listening Difficulties</c:v>
                </c:pt>
                <c:pt idx="1">
                  <c:v>Moderate Listening Difficulties</c:v>
                </c:pt>
                <c:pt idx="2">
                  <c:v>Adequate Listening 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0.23300000000000001</c:v>
                </c:pt>
                <c:pt idx="1">
                  <c:v>0.36600000000000016</c:v>
                </c:pt>
                <c:pt idx="2" formatCode="0%">
                  <c:v>0.4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 sz="1800" b="1" i="0" baseline="0">
                <a:effectLst/>
              </a:rPr>
              <a:t>Class Listening Profile After </a:t>
            </a:r>
          </a:p>
          <a:p>
            <a:pPr>
              <a:defRPr/>
            </a:pPr>
            <a:r>
              <a:rPr lang="en-GB" sz="1800" b="1" i="0" baseline="0">
                <a:effectLst/>
              </a:rPr>
              <a:t>Listening Skills Activities</a:t>
            </a:r>
          </a:p>
          <a:p>
            <a:pPr>
              <a:defRPr/>
            </a:pPr>
            <a:endParaRPr lang="en-GB" sz="1800" b="1" i="0" baseline="0">
              <a:effectLst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howVal val="1"/>
            <c:showLeaderLines val="1"/>
          </c:dLbls>
          <c:cat>
            <c:strRef>
              <c:f>Sheet1!$A$21:$A$23</c:f>
              <c:strCache>
                <c:ptCount val="3"/>
                <c:pt idx="0">
                  <c:v>Severe Listening Difficulties</c:v>
                </c:pt>
                <c:pt idx="1">
                  <c:v>Moderate Listening Difficulties</c:v>
                </c:pt>
                <c:pt idx="2">
                  <c:v>Adequate Listening</c:v>
                </c:pt>
              </c:strCache>
            </c:strRef>
          </c:cat>
          <c:val>
            <c:numRef>
              <c:f>Sheet1!$B$21:$B$23</c:f>
              <c:numCache>
                <c:formatCode>0.00%</c:formatCode>
                <c:ptCount val="3"/>
                <c:pt idx="0">
                  <c:v>3.3000000000000002E-2</c:v>
                </c:pt>
                <c:pt idx="1">
                  <c:v>0.4</c:v>
                </c:pt>
                <c:pt idx="2">
                  <c:v>0.56699999999999995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Focus Group Listening Profile</a:t>
            </a: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Sheet1!$B$36</c:f>
              <c:strCache>
                <c:ptCount val="1"/>
                <c:pt idx="0">
                  <c:v>Score Before Listening Skills Activities</c:v>
                </c:pt>
              </c:strCache>
            </c:strRef>
          </c:tx>
          <c:cat>
            <c:strRef>
              <c:f>Sheet1!$A$37:$A$42</c:f>
              <c:strCache>
                <c:ptCount val="6"/>
                <c:pt idx="0">
                  <c:v>Liam</c:v>
                </c:pt>
                <c:pt idx="1">
                  <c:v>Roman</c:v>
                </c:pt>
                <c:pt idx="2">
                  <c:v>Grace</c:v>
                </c:pt>
                <c:pt idx="3">
                  <c:v>Harrison</c:v>
                </c:pt>
                <c:pt idx="4">
                  <c:v>Eaton</c:v>
                </c:pt>
                <c:pt idx="5">
                  <c:v>Caiden</c:v>
                </c:pt>
              </c:strCache>
            </c:strRef>
          </c:cat>
          <c:val>
            <c:numRef>
              <c:f>Sheet1!$B$37:$B$42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Score After Listening Skills Activities</c:v>
                </c:pt>
              </c:strCache>
            </c:strRef>
          </c:tx>
          <c:cat>
            <c:strRef>
              <c:f>Sheet1!$A$37:$A$42</c:f>
              <c:strCache>
                <c:ptCount val="6"/>
                <c:pt idx="0">
                  <c:v>Liam</c:v>
                </c:pt>
                <c:pt idx="1">
                  <c:v>Roman</c:v>
                </c:pt>
                <c:pt idx="2">
                  <c:v>Grace</c:v>
                </c:pt>
                <c:pt idx="3">
                  <c:v>Harrison</c:v>
                </c:pt>
                <c:pt idx="4">
                  <c:v>Eaton</c:v>
                </c:pt>
                <c:pt idx="5">
                  <c:v>Caiden</c:v>
                </c:pt>
              </c:strCache>
            </c:strRef>
          </c:cat>
          <c:val>
            <c:numRef>
              <c:f>Sheet1!$C$37:$C$42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9</c:v>
                </c:pt>
                <c:pt idx="3">
                  <c:v>11</c:v>
                </c:pt>
                <c:pt idx="4">
                  <c:v>11</c:v>
                </c:pt>
                <c:pt idx="5">
                  <c:v>10</c:v>
                </c:pt>
              </c:numCache>
            </c:numRef>
          </c:val>
        </c:ser>
        <c:axId val="32213248"/>
        <c:axId val="32227328"/>
      </c:barChart>
      <c:catAx>
        <c:axId val="32213248"/>
        <c:scaling>
          <c:orientation val="minMax"/>
        </c:scaling>
        <c:delete val="1"/>
        <c:axPos val="b"/>
        <c:tickLblPos val="none"/>
        <c:crossAx val="32227328"/>
        <c:crosses val="autoZero"/>
        <c:auto val="1"/>
        <c:lblAlgn val="ctr"/>
        <c:lblOffset val="100"/>
      </c:catAx>
      <c:valAx>
        <c:axId val="32227328"/>
        <c:scaling>
          <c:orientation val="minMax"/>
        </c:scaling>
        <c:axPos val="l"/>
        <c:majorGridlines/>
        <c:numFmt formatCode="General" sourceLinked="1"/>
        <c:tickLblPos val="nextTo"/>
        <c:crossAx val="322132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Listening</a:t>
            </a:r>
            <a:r>
              <a:rPr lang="en-GB" baseline="0"/>
              <a:t> Skills Rating Scale (Whole Class)</a:t>
            </a:r>
          </a:p>
          <a:p>
            <a:pPr>
              <a:defRPr/>
            </a:pPr>
            <a:endParaRPr lang="en-GB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Sheet1!$B$57</c:f>
              <c:strCache>
                <c:ptCount val="1"/>
                <c:pt idx="0">
                  <c:v>Before</c:v>
                </c:pt>
              </c:strCache>
            </c:strRef>
          </c:tx>
          <c:cat>
            <c:strRef>
              <c:f>Sheet1!$A$58:$A$61</c:f>
              <c:strCache>
                <c:ptCount val="4"/>
                <c:pt idx="0">
                  <c:v>Sitting still</c:v>
                </c:pt>
                <c:pt idx="1">
                  <c:v>Looking at speaker</c:v>
                </c:pt>
                <c:pt idx="2">
                  <c:v>Staying Quiet</c:v>
                </c:pt>
                <c:pt idx="3">
                  <c:v>Listening to all the words</c:v>
                </c:pt>
              </c:strCache>
            </c:strRef>
          </c:cat>
          <c:val>
            <c:numRef>
              <c:f>Sheet1!$B$58:$B$61</c:f>
              <c:numCache>
                <c:formatCode>General</c:formatCode>
                <c:ptCount val="4"/>
                <c:pt idx="0">
                  <c:v>75</c:v>
                </c:pt>
                <c:pt idx="1">
                  <c:v>71</c:v>
                </c:pt>
                <c:pt idx="2">
                  <c:v>71</c:v>
                </c:pt>
                <c:pt idx="3">
                  <c:v>77</c:v>
                </c:pt>
              </c:numCache>
            </c:numRef>
          </c:val>
        </c:ser>
        <c:ser>
          <c:idx val="1"/>
          <c:order val="1"/>
          <c:tx>
            <c:strRef>
              <c:f>Sheet1!$C$57</c:f>
              <c:strCache>
                <c:ptCount val="1"/>
                <c:pt idx="0">
                  <c:v>After</c:v>
                </c:pt>
              </c:strCache>
            </c:strRef>
          </c:tx>
          <c:cat>
            <c:strRef>
              <c:f>Sheet1!$A$58:$A$61</c:f>
              <c:strCache>
                <c:ptCount val="4"/>
                <c:pt idx="0">
                  <c:v>Sitting still</c:v>
                </c:pt>
                <c:pt idx="1">
                  <c:v>Looking at speaker</c:v>
                </c:pt>
                <c:pt idx="2">
                  <c:v>Staying Quiet</c:v>
                </c:pt>
                <c:pt idx="3">
                  <c:v>Listening to all the words</c:v>
                </c:pt>
              </c:strCache>
            </c:strRef>
          </c:cat>
          <c:val>
            <c:numRef>
              <c:f>Sheet1!$C$58:$C$61</c:f>
              <c:numCache>
                <c:formatCode>General</c:formatCode>
                <c:ptCount val="4"/>
                <c:pt idx="0">
                  <c:v>99</c:v>
                </c:pt>
                <c:pt idx="1">
                  <c:v>90</c:v>
                </c:pt>
                <c:pt idx="2">
                  <c:v>92</c:v>
                </c:pt>
                <c:pt idx="3">
                  <c:v>89</c:v>
                </c:pt>
              </c:numCache>
            </c:numRef>
          </c:val>
        </c:ser>
        <c:axId val="69682688"/>
        <c:axId val="69684224"/>
      </c:barChart>
      <c:catAx>
        <c:axId val="69682688"/>
        <c:scaling>
          <c:orientation val="minMax"/>
        </c:scaling>
        <c:axPos val="b"/>
        <c:tickLblPos val="nextTo"/>
        <c:crossAx val="69684224"/>
        <c:crosses val="autoZero"/>
        <c:auto val="1"/>
        <c:lblAlgn val="ctr"/>
        <c:lblOffset val="100"/>
      </c:catAx>
      <c:valAx>
        <c:axId val="69684224"/>
        <c:scaling>
          <c:orientation val="minMax"/>
        </c:scaling>
        <c:axPos val="l"/>
        <c:majorGridlines/>
        <c:numFmt formatCode="General" sourceLinked="1"/>
        <c:tickLblPos val="nextTo"/>
        <c:crossAx val="6968268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895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3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547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850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7299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600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80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87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39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8919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077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17E0-00D6-4753-88AA-78165371DFE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E6DB-6280-44C2-BA84-36362D1130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87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Learn to Listen: Listen to Learn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Enabling children to become self-regulating, independent learners</a:t>
            </a:r>
          </a:p>
          <a:p>
            <a:endParaRPr lang="en-GB" dirty="0" smtClean="0"/>
          </a:p>
          <a:p>
            <a:r>
              <a:rPr lang="en-GB" smtClean="0"/>
              <a:t>Mrs </a:t>
            </a:r>
            <a:r>
              <a:rPr lang="en-GB" smtClean="0"/>
              <a:t>Dace </a:t>
            </a:r>
            <a:r>
              <a:rPr lang="en-GB" dirty="0" smtClean="0"/>
              <a:t>– Spring Term 2017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275856" cy="257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6694" cy="25775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47664" y="908720"/>
            <a:ext cx="72008" cy="144016"/>
          </a:xfrm>
          <a:prstGeom prst="ellipse">
            <a:avLst/>
          </a:prstGeom>
          <a:solidFill>
            <a:srgbClr val="D9D5BD"/>
          </a:solidFill>
          <a:ln>
            <a:solidFill>
              <a:srgbClr val="D7D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67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Learn to Listen: Listen to Learn</a:t>
            </a:r>
            <a:endParaRPr lang="en-GB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01016074"/>
              </p:ext>
            </p:extLst>
          </p:nvPr>
        </p:nvGraphicFramePr>
        <p:xfrm>
          <a:off x="457200" y="1600200"/>
          <a:ext cx="4114800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6755447"/>
              </p:ext>
            </p:extLst>
          </p:nvPr>
        </p:nvGraphicFramePr>
        <p:xfrm>
          <a:off x="4716016" y="1628800"/>
          <a:ext cx="41764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557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 to Listen: Listen to Learn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673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 to Listen: Listen to Learn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602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640" y="864096"/>
            <a:ext cx="6912768" cy="5184576"/>
          </a:xfrm>
        </p:spPr>
      </p:pic>
    </p:spTree>
    <p:extLst>
      <p:ext uri="{BB962C8B-B14F-4D97-AF65-F5344CB8AC3E}">
        <p14:creationId xmlns="" xmlns:p14="http://schemas.microsoft.com/office/powerpoint/2010/main" val="35452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7162" y="1166018"/>
            <a:ext cx="68580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2410" y="1112409"/>
            <a:ext cx="6858000" cy="4633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43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……after Listening Activities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28184" y="5085184"/>
            <a:ext cx="216024" cy="216024"/>
          </a:xfrm>
          <a:prstGeom prst="ellipse">
            <a:avLst/>
          </a:prstGeom>
          <a:solidFill>
            <a:srgbClr val="D9D5BD"/>
          </a:solidFill>
          <a:ln>
            <a:solidFill>
              <a:srgbClr val="D7D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911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340768"/>
            <a:ext cx="6336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+mj-lt"/>
              </a:rPr>
              <a:t>How carefully were you listening?</a:t>
            </a:r>
          </a:p>
          <a:p>
            <a:endParaRPr lang="en-GB" sz="5400" dirty="0" smtClean="0">
              <a:latin typeface="+mj-lt"/>
            </a:endParaRPr>
          </a:p>
          <a:p>
            <a:r>
              <a:rPr lang="en-GB" sz="5400" dirty="0" smtClean="0">
                <a:latin typeface="+mj-lt"/>
              </a:rPr>
              <a:t>What are the four rules for good listening?</a:t>
            </a:r>
            <a:endParaRPr lang="en-GB" sz="5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8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87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Learn to Listen: Listen to Learn</vt:lpstr>
      <vt:lpstr>Learn to Listen: Listen to Learn</vt:lpstr>
      <vt:lpstr>Learn to Listen: Listen to Learn</vt:lpstr>
      <vt:lpstr>Learn to Listen: Listen to Learn</vt:lpstr>
      <vt:lpstr>Slide 5</vt:lpstr>
      <vt:lpstr>Slide 6</vt:lpstr>
      <vt:lpstr>Slide 7</vt:lpstr>
      <vt:lpstr>Slide 8</vt:lpstr>
    </vt:vector>
  </TitlesOfParts>
  <Company>Trinity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to Listen: Listen to Learn</dc:title>
  <dc:creator>Dace</dc:creator>
  <cp:lastModifiedBy>julie</cp:lastModifiedBy>
  <cp:revision>8</cp:revision>
  <dcterms:created xsi:type="dcterms:W3CDTF">2017-02-26T08:56:23Z</dcterms:created>
  <dcterms:modified xsi:type="dcterms:W3CDTF">2017-03-23T12:33:49Z</dcterms:modified>
</cp:coreProperties>
</file>