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7"/>
  </p:notesMasterIdLst>
  <p:sldIdLst>
    <p:sldId id="256" r:id="rId2"/>
    <p:sldId id="257" r:id="rId3"/>
    <p:sldId id="258" r:id="rId4"/>
    <p:sldId id="259" r:id="rId5"/>
    <p:sldId id="260" r:id="rId6"/>
    <p:sldId id="261" r:id="rId7"/>
    <p:sldId id="263" r:id="rId8"/>
    <p:sldId id="264" r:id="rId9"/>
    <p:sldId id="262" r:id="rId10"/>
    <p:sldId id="265" r:id="rId11"/>
    <p:sldId id="274" r:id="rId12"/>
    <p:sldId id="273" r:id="rId13"/>
    <p:sldId id="281" r:id="rId14"/>
    <p:sldId id="266" r:id="rId15"/>
    <p:sldId id="267" r:id="rId16"/>
    <p:sldId id="268" r:id="rId17"/>
    <p:sldId id="270" r:id="rId18"/>
    <p:sldId id="271" r:id="rId19"/>
    <p:sldId id="272" r:id="rId20"/>
    <p:sldId id="278" r:id="rId21"/>
    <p:sldId id="280" r:id="rId22"/>
    <p:sldId id="276" r:id="rId23"/>
    <p:sldId id="277" r:id="rId24"/>
    <p:sldId id="279" r:id="rId25"/>
    <p:sldId id="28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4660"/>
  </p:normalViewPr>
  <p:slideViewPr>
    <p:cSldViewPr>
      <p:cViewPr>
        <p:scale>
          <a:sx n="120" d="100"/>
          <a:sy n="120" d="100"/>
        </p:scale>
        <p:origin x="264" y="6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814C94-CACD-4C7A-9BBC-B4D8ADE6ACE7}" type="datetimeFigureOut">
              <a:rPr lang="en-GB" smtClean="0"/>
              <a:pPr/>
              <a:t>23/03/2017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4D9456-2E25-4691-9EB6-9A17FDB547F0}" type="slidenum">
              <a:rPr lang="en-GB" smtClean="0"/>
              <a:pPr/>
              <a:t>‹#›</a:t>
            </a:fld>
            <a:endParaRPr lang="en-GB"/>
          </a:p>
        </p:txBody>
      </p:sp>
    </p:spTree>
    <p:extLst>
      <p:ext uri="{BB962C8B-B14F-4D97-AF65-F5344CB8AC3E}">
        <p14:creationId xmlns="" xmlns:p14="http://schemas.microsoft.com/office/powerpoint/2010/main" val="4029844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4D9456-2E25-4691-9EB6-9A17FDB547F0}" type="slidenum">
              <a:rPr lang="en-GB" smtClean="0"/>
              <a:pPr/>
              <a:t>14</a:t>
            </a:fld>
            <a:endParaRPr lang="en-GB"/>
          </a:p>
        </p:txBody>
      </p:sp>
    </p:spTree>
    <p:extLst>
      <p:ext uri="{BB962C8B-B14F-4D97-AF65-F5344CB8AC3E}">
        <p14:creationId xmlns="" xmlns:p14="http://schemas.microsoft.com/office/powerpoint/2010/main" val="49155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4D9456-2E25-4691-9EB6-9A17FDB547F0}" type="slidenum">
              <a:rPr lang="en-GB" smtClean="0"/>
              <a:pPr/>
              <a:t>15</a:t>
            </a:fld>
            <a:endParaRPr lang="en-GB"/>
          </a:p>
        </p:txBody>
      </p:sp>
    </p:spTree>
    <p:extLst>
      <p:ext uri="{BB962C8B-B14F-4D97-AF65-F5344CB8AC3E}">
        <p14:creationId xmlns="" xmlns:p14="http://schemas.microsoft.com/office/powerpoint/2010/main" val="491555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4D9456-2E25-4691-9EB6-9A17FDB547F0}" type="slidenum">
              <a:rPr lang="en-GB" smtClean="0"/>
              <a:pPr/>
              <a:t>16</a:t>
            </a:fld>
            <a:endParaRPr lang="en-GB"/>
          </a:p>
        </p:txBody>
      </p:sp>
    </p:spTree>
    <p:extLst>
      <p:ext uri="{BB962C8B-B14F-4D97-AF65-F5344CB8AC3E}">
        <p14:creationId xmlns="" xmlns:p14="http://schemas.microsoft.com/office/powerpoint/2010/main" val="49155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CAC756-8375-4617-AF6D-C1E0CBFB29BB}" type="datetimeFigureOut">
              <a:rPr lang="en-GB" smtClean="0"/>
              <a:pPr/>
              <a:t>23/03/2017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9CCBAC-7EFE-4A7B-9CE3-05EB5E75048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CAC756-8375-4617-AF6D-C1E0CBFB29BB}" type="datetimeFigureOut">
              <a:rPr lang="en-GB" smtClean="0"/>
              <a:pPr/>
              <a:t>23/03/2017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9CCBAC-7EFE-4A7B-9CE3-05EB5E75048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CAC756-8375-4617-AF6D-C1E0CBFB29BB}" type="datetimeFigureOut">
              <a:rPr lang="en-GB" smtClean="0"/>
              <a:pPr/>
              <a:t>23/03/2017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9CCBAC-7EFE-4A7B-9CE3-05EB5E750483}"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CAC756-8375-4617-AF6D-C1E0CBFB29BB}" type="datetimeFigureOut">
              <a:rPr lang="en-GB" smtClean="0"/>
              <a:pPr/>
              <a:t>23/03/2017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9CCBAC-7EFE-4A7B-9CE3-05EB5E75048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CAC756-8375-4617-AF6D-C1E0CBFB29BB}" type="datetimeFigureOut">
              <a:rPr lang="en-GB" smtClean="0"/>
              <a:pPr/>
              <a:t>23/03/2017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9CCBAC-7EFE-4A7B-9CE3-05EB5E75048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0CAC756-8375-4617-AF6D-C1E0CBFB29BB}" type="datetimeFigureOut">
              <a:rPr lang="en-GB" smtClean="0"/>
              <a:pPr/>
              <a:t>23/03/2017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9CCBAC-7EFE-4A7B-9CE3-05EB5E750483}"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CAC756-8375-4617-AF6D-C1E0CBFB29BB}" type="datetimeFigureOut">
              <a:rPr lang="en-GB" smtClean="0"/>
              <a:pPr/>
              <a:t>23/03/2017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9CCBAC-7EFE-4A7B-9CE3-05EB5E75048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CAC756-8375-4617-AF6D-C1E0CBFB29BB}" type="datetimeFigureOut">
              <a:rPr lang="en-GB" smtClean="0"/>
              <a:pPr/>
              <a:t>23/03/2017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9CCBAC-7EFE-4A7B-9CE3-05EB5E75048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CAC756-8375-4617-AF6D-C1E0CBFB29BB}" type="datetimeFigureOut">
              <a:rPr lang="en-GB" smtClean="0"/>
              <a:pPr/>
              <a:t>23/03/2017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9CCBAC-7EFE-4A7B-9CE3-05EB5E75048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CAC756-8375-4617-AF6D-C1E0CBFB29BB}" type="datetimeFigureOut">
              <a:rPr lang="en-GB" smtClean="0"/>
              <a:pPr/>
              <a:t>23/03/2017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9CCBAC-7EFE-4A7B-9CE3-05EB5E750483}" type="slidenum">
              <a:rPr lang="en-GB" smtClean="0"/>
              <a:pPr/>
              <a:t>‹#›</a:t>
            </a:fld>
            <a:endParaRPr lang="en-GB"/>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C0CAC756-8375-4617-AF6D-C1E0CBFB29BB}" type="datetimeFigureOut">
              <a:rPr lang="en-GB" smtClean="0"/>
              <a:pPr/>
              <a:t>23/03/2017</a:t>
            </a:fld>
            <a:endParaRPr lang="en-GB"/>
          </a:p>
        </p:txBody>
      </p:sp>
      <p:sp>
        <p:nvSpPr>
          <p:cNvPr id="9" name="Slide Number Placeholder 8"/>
          <p:cNvSpPr>
            <a:spLocks noGrp="1"/>
          </p:cNvSpPr>
          <p:nvPr>
            <p:ph type="sldNum" sz="quarter" idx="11"/>
          </p:nvPr>
        </p:nvSpPr>
        <p:spPr/>
        <p:txBody>
          <a:bodyPr/>
          <a:lstStyle/>
          <a:p>
            <a:fld id="{BF9CCBAC-7EFE-4A7B-9CE3-05EB5E750483}" type="slidenum">
              <a:rPr lang="en-GB" smtClean="0"/>
              <a:pPr/>
              <a:t>‹#›</a:t>
            </a:fld>
            <a:endParaRPr lang="en-GB"/>
          </a:p>
        </p:txBody>
      </p:sp>
      <p:sp>
        <p:nvSpPr>
          <p:cNvPr id="10" name="Footer Placeholder 9"/>
          <p:cNvSpPr>
            <a:spLocks noGrp="1"/>
          </p:cNvSpPr>
          <p:nvPr>
            <p:ph type="ftr" sz="quarter" idx="12"/>
          </p:nvPr>
        </p:nvSpPr>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F9CCBAC-7EFE-4A7B-9CE3-05EB5E750483}" type="slidenum">
              <a:rPr lang="en-GB" smtClean="0"/>
              <a:pPr/>
              <a:t>‹#›</a:t>
            </a:fld>
            <a:endParaRPr lang="en-GB"/>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GB"/>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C0CAC756-8375-4617-AF6D-C1E0CBFB29BB}" type="datetimeFigureOut">
              <a:rPr lang="en-GB" smtClean="0"/>
              <a:pPr/>
              <a:t>23/03/2017</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effectLst>
                  <a:outerShdw blurRad="38100" dist="38100" dir="2700000" algn="tl">
                    <a:srgbClr val="000000">
                      <a:alpha val="43137"/>
                    </a:srgbClr>
                  </a:outerShdw>
                </a:effectLst>
              </a:rPr>
              <a:t>Year 5 Project</a:t>
            </a:r>
            <a:endParaRPr lang="en-GB"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GB" dirty="0" smtClean="0"/>
              <a:t>By </a:t>
            </a:r>
            <a:r>
              <a:rPr lang="en-GB" dirty="0" smtClean="0"/>
              <a:t>Mr Baxter</a:t>
            </a:r>
            <a:r>
              <a:rPr lang="en-GB" dirty="0" smtClean="0"/>
              <a:t> </a:t>
            </a:r>
            <a:r>
              <a:rPr lang="en-GB" dirty="0" smtClean="0"/>
              <a:t>and </a:t>
            </a:r>
            <a:r>
              <a:rPr lang="en-GB" dirty="0" smtClean="0"/>
              <a:t>Miss Archer</a:t>
            </a:r>
            <a:endParaRPr lang="en-GB" dirty="0"/>
          </a:p>
        </p:txBody>
      </p:sp>
    </p:spTree>
    <p:extLst>
      <p:ext uri="{BB962C8B-B14F-4D97-AF65-F5344CB8AC3E}">
        <p14:creationId xmlns="" xmlns:p14="http://schemas.microsoft.com/office/powerpoint/2010/main" val="12495071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143000"/>
          </a:xfrm>
        </p:spPr>
        <p:txBody>
          <a:bodyPr/>
          <a:lstStyle/>
          <a:p>
            <a:r>
              <a:rPr lang="en-GB" dirty="0" smtClean="0"/>
              <a:t>What makes a good learner?</a:t>
            </a:r>
            <a:endParaRPr lang="en-GB" dirty="0"/>
          </a:p>
        </p:txBody>
      </p:sp>
      <p:sp>
        <p:nvSpPr>
          <p:cNvPr id="6" name="Content Placeholder 2"/>
          <p:cNvSpPr txBox="1">
            <a:spLocks/>
          </p:cNvSpPr>
          <p:nvPr/>
        </p:nvSpPr>
        <p:spPr>
          <a:xfrm>
            <a:off x="457200" y="1600200"/>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GB" dirty="0" smtClean="0"/>
          </a:p>
        </p:txBody>
      </p:sp>
      <p:pic>
        <p:nvPicPr>
          <p:cNvPr id="7169" name="Picture 1"/>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8221" y="1600200"/>
            <a:ext cx="3928533" cy="2209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AutoShape 3" descr="https://outlook.office.com/owa/service.svc/s/GetAttachmentThumbnail?id=AAMkADBkMWZiZjhlLWMwMWYtNDgyYy05NTlmLTIwMDMzZGU2ZGUxNgBGAAAAAAAhFe287IRkQq%2FIz3UdUR9cBwAB73L1UQRKRJy86bnwJ4v7AAAAAAEMAAAB73L1UQRKRJy86bnwJ4v7AAEr3qFOAAABEgAQAJgAheBMbGZGskmoGiVLJdM%3D&amp;thumbnailType=2&amp;X-OWA-CANARY=ho5aDRm9lk6hjBSwb8mTcrD1uVPsY9QYDnaaIZQsQ_sjmufCPTS8oUMrd1ox43aeK36ASKqy204."/>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2" name="Picture 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2048"/>
          <a:stretch/>
        </p:blipFill>
        <p:spPr bwMode="auto">
          <a:xfrm>
            <a:off x="4861034" y="1219200"/>
            <a:ext cx="3557588" cy="5562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558542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600200"/>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GB" dirty="0" smtClean="0"/>
          </a:p>
        </p:txBody>
      </p:sp>
      <p:pic>
        <p:nvPicPr>
          <p:cNvPr id="5122" name="Picture 2" descr="F:\DCIM\102_PANA\P1020423.JPG"/>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l="55022" r="-1438" b="29420"/>
          <a:stretch/>
        </p:blipFill>
        <p:spPr bwMode="auto">
          <a:xfrm>
            <a:off x="2971800" y="2743200"/>
            <a:ext cx="3505200" cy="3997496"/>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descr="F:\DCIM\102_PANA\P1020422.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19923" b="2072"/>
          <a:stretch/>
        </p:blipFill>
        <p:spPr bwMode="auto">
          <a:xfrm rot="5400000">
            <a:off x="5022355" y="384827"/>
            <a:ext cx="3771900" cy="345944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DCIM\102_PANA\P1020423.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54992" b="29420"/>
          <a:stretch/>
        </p:blipFill>
        <p:spPr bwMode="auto">
          <a:xfrm>
            <a:off x="210493" y="77784"/>
            <a:ext cx="3733800" cy="43913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17904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143000"/>
          </a:xfrm>
        </p:spPr>
        <p:txBody>
          <a:bodyPr/>
          <a:lstStyle/>
          <a:p>
            <a:r>
              <a:rPr lang="en-GB" dirty="0" smtClean="0"/>
              <a:t>Children’s thoughts</a:t>
            </a:r>
            <a:endParaRPr lang="en-GB" dirty="0"/>
          </a:p>
        </p:txBody>
      </p:sp>
      <p:sp>
        <p:nvSpPr>
          <p:cNvPr id="6" name="Content Placeholder 2"/>
          <p:cNvSpPr txBox="1">
            <a:spLocks/>
          </p:cNvSpPr>
          <p:nvPr/>
        </p:nvSpPr>
        <p:spPr>
          <a:xfrm>
            <a:off x="457200" y="1600200"/>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GB" dirty="0" smtClean="0"/>
          </a:p>
        </p:txBody>
      </p:sp>
      <p:sp>
        <p:nvSpPr>
          <p:cNvPr id="3" name="Content Placeholder 2"/>
          <p:cNvSpPr>
            <a:spLocks noGrp="1"/>
          </p:cNvSpPr>
          <p:nvPr>
            <p:ph idx="1"/>
          </p:nvPr>
        </p:nvSpPr>
        <p:spPr>
          <a:xfrm>
            <a:off x="457200" y="1600200"/>
            <a:ext cx="7620000" cy="5029200"/>
          </a:xfrm>
        </p:spPr>
        <p:txBody>
          <a:bodyPr>
            <a:normAutofit fontScale="77500" lnSpcReduction="20000"/>
          </a:bodyPr>
          <a:lstStyle/>
          <a:p>
            <a:pPr marL="114300" indent="0">
              <a:buNone/>
            </a:pPr>
            <a:r>
              <a:rPr lang="en-GB" sz="3200" b="1" dirty="0"/>
              <a:t>How has your attitude changed towards your learning since being in Year 5?</a:t>
            </a:r>
          </a:p>
          <a:p>
            <a:r>
              <a:rPr lang="en-GB" sz="3200" dirty="0" smtClean="0"/>
              <a:t>Maisy </a:t>
            </a:r>
            <a:r>
              <a:rPr lang="en-GB" sz="3200" dirty="0"/>
              <a:t>– </a:t>
            </a:r>
            <a:r>
              <a:rPr lang="en-GB" sz="3200" i="1" dirty="0"/>
              <a:t>I used to get really upset last year because I didn’t have much resilience but I feel like I have built up my confidence this year. I feel much more independent with my learning because I have tactics to help me learn on my own. I think my </a:t>
            </a:r>
            <a:r>
              <a:rPr lang="en-GB" sz="3200" i="1" dirty="0" err="1"/>
              <a:t>mindset</a:t>
            </a:r>
            <a:r>
              <a:rPr lang="en-GB" sz="3200" i="1" dirty="0"/>
              <a:t> has changed.</a:t>
            </a:r>
          </a:p>
          <a:p>
            <a:r>
              <a:rPr lang="en-GB" sz="3200" dirty="0"/>
              <a:t>Chloe – </a:t>
            </a:r>
            <a:r>
              <a:rPr lang="en-GB" sz="3200" i="1" dirty="0"/>
              <a:t>I am really challenging myself this year and pushing myself out of my comfort zone. I didn’t think I’d ever choose a hot chilli challenge but I’ve started to do that now to challenge myself.</a:t>
            </a:r>
          </a:p>
          <a:p>
            <a:r>
              <a:rPr lang="en-GB" sz="3200" dirty="0"/>
              <a:t>Emily – </a:t>
            </a:r>
            <a:r>
              <a:rPr lang="en-GB" sz="3200" i="1" dirty="0"/>
              <a:t>I think I’m making better choices about my own learning. Instead of asking the teacher for help all the time I’m now starting to think about things for myself and find resources around the classroom to help me.</a:t>
            </a:r>
          </a:p>
          <a:p>
            <a:endParaRPr lang="en-GB" sz="3200" dirty="0" smtClean="0"/>
          </a:p>
        </p:txBody>
      </p:sp>
    </p:spTree>
    <p:extLst>
      <p:ext uri="{BB962C8B-B14F-4D97-AF65-F5344CB8AC3E}">
        <p14:creationId xmlns="" xmlns:p14="http://schemas.microsoft.com/office/powerpoint/2010/main" val="3811106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143000"/>
          </a:xfrm>
        </p:spPr>
        <p:txBody>
          <a:bodyPr/>
          <a:lstStyle/>
          <a:p>
            <a:r>
              <a:rPr lang="en-GB" dirty="0" smtClean="0"/>
              <a:t>Children’s thoughts</a:t>
            </a:r>
            <a:endParaRPr lang="en-GB" dirty="0"/>
          </a:p>
        </p:txBody>
      </p:sp>
      <p:sp>
        <p:nvSpPr>
          <p:cNvPr id="6" name="Content Placeholder 2"/>
          <p:cNvSpPr txBox="1">
            <a:spLocks/>
          </p:cNvSpPr>
          <p:nvPr/>
        </p:nvSpPr>
        <p:spPr>
          <a:xfrm>
            <a:off x="457200" y="1600200"/>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GB" dirty="0" smtClean="0"/>
          </a:p>
        </p:txBody>
      </p:sp>
      <p:sp>
        <p:nvSpPr>
          <p:cNvPr id="3" name="Content Placeholder 2"/>
          <p:cNvSpPr>
            <a:spLocks noGrp="1"/>
          </p:cNvSpPr>
          <p:nvPr>
            <p:ph idx="1"/>
          </p:nvPr>
        </p:nvSpPr>
        <p:spPr/>
        <p:txBody>
          <a:bodyPr>
            <a:normAutofit fontScale="92500"/>
          </a:bodyPr>
          <a:lstStyle/>
          <a:p>
            <a:pPr marL="114300" indent="0">
              <a:buNone/>
            </a:pPr>
            <a:r>
              <a:rPr lang="en-GB" sz="2900" b="1" dirty="0" smtClean="0"/>
              <a:t>How </a:t>
            </a:r>
            <a:r>
              <a:rPr lang="en-GB" sz="2900" b="1" dirty="0"/>
              <a:t>do you learn best? What helps you to learn?</a:t>
            </a:r>
          </a:p>
          <a:p>
            <a:r>
              <a:rPr lang="en-GB" sz="2700" dirty="0"/>
              <a:t>Maisy – </a:t>
            </a:r>
            <a:r>
              <a:rPr lang="en-GB" sz="2700" i="1" dirty="0"/>
              <a:t>I like to have a bit of sound such as music or talking and I like to be able to share my ideas.</a:t>
            </a:r>
          </a:p>
          <a:p>
            <a:r>
              <a:rPr lang="en-GB" sz="2700" dirty="0"/>
              <a:t>Robert – </a:t>
            </a:r>
            <a:r>
              <a:rPr lang="en-GB" sz="2700" i="1" dirty="0"/>
              <a:t>I like it to be quiet and to work independently. I also prefer being active and away from the chairs and tables in the classroom.</a:t>
            </a:r>
          </a:p>
          <a:p>
            <a:r>
              <a:rPr lang="en-GB" sz="2700" dirty="0"/>
              <a:t>Tilly – </a:t>
            </a:r>
            <a:r>
              <a:rPr lang="en-GB" sz="2700" i="1" dirty="0"/>
              <a:t>I like to have clear instructions and then the chance to discuss my work with a partner or people on my table.</a:t>
            </a:r>
          </a:p>
          <a:p>
            <a:r>
              <a:rPr lang="en-GB" sz="2700" dirty="0"/>
              <a:t>Phoenix – </a:t>
            </a:r>
            <a:r>
              <a:rPr lang="en-GB" sz="2700" i="1" dirty="0"/>
              <a:t>I like to have quiet so that I can focus on working independently.</a:t>
            </a:r>
          </a:p>
          <a:p>
            <a:endParaRPr lang="en-GB" sz="3200" dirty="0" smtClean="0"/>
          </a:p>
        </p:txBody>
      </p:sp>
    </p:spTree>
    <p:extLst>
      <p:ext uri="{BB962C8B-B14F-4D97-AF65-F5344CB8AC3E}">
        <p14:creationId xmlns="" xmlns:p14="http://schemas.microsoft.com/office/powerpoint/2010/main" val="2530240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620000" cy="1143000"/>
          </a:xfrm>
        </p:spPr>
        <p:txBody>
          <a:bodyPr/>
          <a:lstStyle/>
          <a:p>
            <a:r>
              <a:rPr lang="en-GB" dirty="0" smtClean="0"/>
              <a:t>Chilli Challenges</a:t>
            </a:r>
            <a:endParaRPr lang="en-GB" dirty="0"/>
          </a:p>
        </p:txBody>
      </p:sp>
      <p:pic>
        <p:nvPicPr>
          <p:cNvPr id="3074"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05400" y="533400"/>
            <a:ext cx="3200400" cy="56896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457200" y="1600200"/>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GB" sz="2800" dirty="0" smtClean="0"/>
          </a:p>
          <a:p>
            <a:r>
              <a:rPr lang="en-GB" sz="3200" dirty="0" smtClean="0"/>
              <a:t>Aim to develop </a:t>
            </a:r>
          </a:p>
          <a:p>
            <a:pPr marL="114300" indent="0">
              <a:buNone/>
            </a:pPr>
            <a:r>
              <a:rPr lang="en-GB" sz="3200" dirty="0" smtClean="0"/>
              <a:t>independent </a:t>
            </a:r>
          </a:p>
          <a:p>
            <a:pPr marL="114300" indent="0">
              <a:buNone/>
            </a:pPr>
            <a:r>
              <a:rPr lang="en-GB" sz="3200" dirty="0"/>
              <a:t>l</a:t>
            </a:r>
            <a:r>
              <a:rPr lang="en-GB" sz="3200" dirty="0" smtClean="0"/>
              <a:t>earners and </a:t>
            </a:r>
          </a:p>
          <a:p>
            <a:pPr marL="114300" indent="0">
              <a:buNone/>
            </a:pPr>
            <a:r>
              <a:rPr lang="en-GB" sz="3200" dirty="0" smtClean="0"/>
              <a:t>children that are aware </a:t>
            </a:r>
          </a:p>
          <a:p>
            <a:pPr marL="114300" indent="0">
              <a:buNone/>
            </a:pPr>
            <a:r>
              <a:rPr lang="en-GB" sz="3200" dirty="0" smtClean="0"/>
              <a:t>of their learning.</a:t>
            </a:r>
          </a:p>
          <a:p>
            <a:r>
              <a:rPr lang="en-GB" sz="3200" dirty="0" smtClean="0"/>
              <a:t>What is it?</a:t>
            </a:r>
          </a:p>
          <a:p>
            <a:r>
              <a:rPr lang="en-GB" sz="3200" dirty="0" smtClean="0"/>
              <a:t>What did we have to do?</a:t>
            </a:r>
          </a:p>
          <a:p>
            <a:endParaRPr lang="en-GB" dirty="0" smtClean="0"/>
          </a:p>
        </p:txBody>
      </p:sp>
    </p:spTree>
    <p:extLst>
      <p:ext uri="{BB962C8B-B14F-4D97-AF65-F5344CB8AC3E}">
        <p14:creationId xmlns="" xmlns:p14="http://schemas.microsoft.com/office/powerpoint/2010/main" val="2792012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620000" cy="1143000"/>
          </a:xfrm>
        </p:spPr>
        <p:txBody>
          <a:bodyPr/>
          <a:lstStyle/>
          <a:p>
            <a:r>
              <a:rPr lang="en-GB" dirty="0" smtClean="0"/>
              <a:t>Chilli Challenges</a:t>
            </a:r>
            <a:endParaRPr lang="en-GB" dirty="0"/>
          </a:p>
        </p:txBody>
      </p:sp>
      <p:pic>
        <p:nvPicPr>
          <p:cNvPr id="1026" name="Picture 2" descr="E:\DCIM\102_PANA\P1020411.JPG"/>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227926" y="2504987"/>
            <a:ext cx="4274823" cy="3206117"/>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E:\DCIM\102_PANA\P102041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5400000">
            <a:off x="5947127" y="399005"/>
            <a:ext cx="2582085" cy="1936476"/>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E:\DCIM\102_PANA\P102041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5400000">
            <a:off x="3771136" y="3153653"/>
            <a:ext cx="3962400" cy="29716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769275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620000" cy="1143000"/>
          </a:xfrm>
        </p:spPr>
        <p:txBody>
          <a:bodyPr/>
          <a:lstStyle/>
          <a:p>
            <a:r>
              <a:rPr lang="en-GB" dirty="0" smtClean="0"/>
              <a:t>Chilli Challenges</a:t>
            </a:r>
            <a:endParaRPr lang="en-GB" dirty="0"/>
          </a:p>
        </p:txBody>
      </p:sp>
      <p:pic>
        <p:nvPicPr>
          <p:cNvPr id="2050" name="Picture 2" descr="E:\DCIM\102_PANA\P1020414.JPG"/>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8267" y="2582533"/>
            <a:ext cx="4201059" cy="3150794"/>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E:\DCIM\102_PANA\P1020417.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5400000">
            <a:off x="3680341" y="2428245"/>
            <a:ext cx="4694238" cy="35205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211215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Children’s thoughts</a:t>
            </a:r>
            <a:endParaRPr lang="en-GB" dirty="0"/>
          </a:p>
        </p:txBody>
      </p:sp>
      <p:sp>
        <p:nvSpPr>
          <p:cNvPr id="3" name="Content Placeholder 2"/>
          <p:cNvSpPr>
            <a:spLocks noGrp="1"/>
          </p:cNvSpPr>
          <p:nvPr>
            <p:ph idx="1"/>
          </p:nvPr>
        </p:nvSpPr>
        <p:spPr>
          <a:xfrm>
            <a:off x="457200" y="1371600"/>
            <a:ext cx="7620000" cy="5257800"/>
          </a:xfrm>
        </p:spPr>
        <p:txBody>
          <a:bodyPr>
            <a:normAutofit lnSpcReduction="10000"/>
          </a:bodyPr>
          <a:lstStyle/>
          <a:p>
            <a:pPr marL="114300" indent="0">
              <a:buNone/>
            </a:pPr>
            <a:r>
              <a:rPr lang="en-GB" b="1" dirty="0"/>
              <a:t>What do you like/dislike about the chilli challenges?</a:t>
            </a:r>
          </a:p>
          <a:p>
            <a:r>
              <a:rPr lang="en-GB" dirty="0"/>
              <a:t>Kira – </a:t>
            </a:r>
            <a:r>
              <a:rPr lang="en-GB" i="1" dirty="0"/>
              <a:t>I like that you can choose your own challenge if you’re not sure of what you’re meant to be doing. I also like that you don’t always HAVE to do the </a:t>
            </a:r>
            <a:r>
              <a:rPr lang="en-GB" i="1" dirty="0" smtClean="0"/>
              <a:t>hardest challenge</a:t>
            </a:r>
            <a:r>
              <a:rPr lang="en-GB" i="1" dirty="0"/>
              <a:t>.</a:t>
            </a:r>
          </a:p>
          <a:p>
            <a:r>
              <a:rPr lang="en-GB" dirty="0"/>
              <a:t>Jason – </a:t>
            </a:r>
            <a:r>
              <a:rPr lang="en-GB" i="1" dirty="0"/>
              <a:t>I like that I can push myself and practise a skill that I’m not 100% sure of. Then I can move myself on when I finish.</a:t>
            </a:r>
          </a:p>
          <a:p>
            <a:r>
              <a:rPr lang="en-GB" dirty="0"/>
              <a:t>Lily H – </a:t>
            </a:r>
            <a:r>
              <a:rPr lang="en-GB" i="1" dirty="0"/>
              <a:t>If you’re unsure about what you’re doing then you can start on quite a mild challenge and then if, half way through, you start to understand you can move on. You don’t need to finish the whole of one task if you’re finding it too easy or too hard.</a:t>
            </a:r>
          </a:p>
          <a:p>
            <a:r>
              <a:rPr lang="en-GB" dirty="0"/>
              <a:t>Oliver E – </a:t>
            </a:r>
            <a:r>
              <a:rPr lang="en-GB" i="1" dirty="0"/>
              <a:t>I like that the challenges suit anyone in the class. If you really understand something then you can go straight into a hot challenge. If you don’t understand then you can start on something a bit more mild</a:t>
            </a:r>
          </a:p>
        </p:txBody>
      </p:sp>
    </p:spTree>
    <p:extLst>
      <p:ext uri="{BB962C8B-B14F-4D97-AF65-F5344CB8AC3E}">
        <p14:creationId xmlns="" xmlns:p14="http://schemas.microsoft.com/office/powerpoint/2010/main" val="24448750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Children’s thoughts</a:t>
            </a:r>
            <a:endParaRPr lang="en-GB" dirty="0"/>
          </a:p>
        </p:txBody>
      </p:sp>
      <p:sp>
        <p:nvSpPr>
          <p:cNvPr id="3" name="Content Placeholder 2"/>
          <p:cNvSpPr>
            <a:spLocks noGrp="1"/>
          </p:cNvSpPr>
          <p:nvPr>
            <p:ph idx="1"/>
          </p:nvPr>
        </p:nvSpPr>
        <p:spPr>
          <a:xfrm>
            <a:off x="457200" y="1371600"/>
            <a:ext cx="7620000" cy="5257800"/>
          </a:xfrm>
        </p:spPr>
        <p:txBody>
          <a:bodyPr>
            <a:normAutofit fontScale="92500" lnSpcReduction="10000"/>
          </a:bodyPr>
          <a:lstStyle/>
          <a:p>
            <a:pPr marL="114300" indent="0">
              <a:buNone/>
            </a:pPr>
            <a:r>
              <a:rPr lang="en-GB" b="1" dirty="0"/>
              <a:t>What do you like/dislike about the chilli challenges?</a:t>
            </a:r>
          </a:p>
          <a:p>
            <a:r>
              <a:rPr lang="en-GB" dirty="0"/>
              <a:t>Tilly – </a:t>
            </a:r>
            <a:r>
              <a:rPr lang="en-GB" i="1" dirty="0"/>
              <a:t>I like that I can challenge myself so I always want to start on a spicy or hot challenge. Sometimes the mild challenge would be the best but I don’t want to say that I’m doing the mild challenge because people might think that’s too easy.</a:t>
            </a:r>
          </a:p>
          <a:p>
            <a:r>
              <a:rPr lang="en-GB" dirty="0"/>
              <a:t>Phoenix –</a:t>
            </a:r>
            <a:r>
              <a:rPr lang="en-GB" i="1" dirty="0"/>
              <a:t> I really like choosing my own challenge. Sometimes all the challenges are a bit tricky, even the mild, so maybe we could have an extra mild challenge.</a:t>
            </a:r>
          </a:p>
          <a:p>
            <a:r>
              <a:rPr lang="en-GB" dirty="0"/>
              <a:t>Robert – </a:t>
            </a:r>
            <a:r>
              <a:rPr lang="en-GB" i="1" dirty="0"/>
              <a:t>I get a sense of achievement if I try the hot challenge and I get it right. I feel like I’ve really challenged myself. I don’t like choosing the mild challenge because I think it should be for people that don’t understand. I want to always try the harder challenge!</a:t>
            </a:r>
          </a:p>
          <a:p>
            <a:r>
              <a:rPr lang="en-GB" dirty="0"/>
              <a:t>Maisy – </a:t>
            </a:r>
            <a:r>
              <a:rPr lang="en-GB" i="1" dirty="0"/>
              <a:t>I really like the challenges. It’s good to be able to choose some different work from the other people on my table or my partner. Sometimes I find the hot too comfortable so I’m not pushing myself. I’d like to have some extension activities beyond extra hot so that I can help other people.</a:t>
            </a:r>
          </a:p>
        </p:txBody>
      </p:sp>
    </p:spTree>
    <p:extLst>
      <p:ext uri="{BB962C8B-B14F-4D97-AF65-F5344CB8AC3E}">
        <p14:creationId xmlns="" xmlns:p14="http://schemas.microsoft.com/office/powerpoint/2010/main" val="1850627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33400"/>
            <a:ext cx="7620000" cy="1143000"/>
          </a:xfrm>
        </p:spPr>
        <p:txBody>
          <a:bodyPr/>
          <a:lstStyle/>
          <a:p>
            <a:r>
              <a:rPr lang="en-GB" dirty="0" smtClean="0"/>
              <a:t>Active learning –</a:t>
            </a:r>
            <a:br>
              <a:rPr lang="en-GB" dirty="0" smtClean="0"/>
            </a:br>
            <a:r>
              <a:rPr lang="en-GB" dirty="0" smtClean="0"/>
              <a:t>Give one Get one </a:t>
            </a:r>
            <a:br>
              <a:rPr lang="en-GB" dirty="0" smtClean="0"/>
            </a:br>
            <a:r>
              <a:rPr lang="en-GB" dirty="0" smtClean="0"/>
              <a:t>Hand up, Pair up, Share up</a:t>
            </a:r>
            <a:endParaRPr lang="en-GB" dirty="0"/>
          </a:p>
        </p:txBody>
      </p:sp>
      <p:pic>
        <p:nvPicPr>
          <p:cNvPr id="9218"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76800" y="2209800"/>
            <a:ext cx="3352800" cy="4470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2514600"/>
            <a:ext cx="3860800" cy="2895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36518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Focus</a:t>
            </a:r>
            <a:endParaRPr lang="en-GB" dirty="0"/>
          </a:p>
        </p:txBody>
      </p:sp>
      <p:sp>
        <p:nvSpPr>
          <p:cNvPr id="3" name="Content Placeholder 2"/>
          <p:cNvSpPr>
            <a:spLocks noGrp="1"/>
          </p:cNvSpPr>
          <p:nvPr>
            <p:ph idx="1"/>
          </p:nvPr>
        </p:nvSpPr>
        <p:spPr/>
        <p:txBody>
          <a:bodyPr>
            <a:normAutofit/>
          </a:bodyPr>
          <a:lstStyle/>
          <a:p>
            <a:pPr marL="114300" indent="0">
              <a:buNone/>
            </a:pPr>
            <a:endParaRPr lang="en-GB" dirty="0" smtClean="0"/>
          </a:p>
          <a:p>
            <a:endParaRPr lang="en-GB" dirty="0"/>
          </a:p>
          <a:p>
            <a:r>
              <a:rPr lang="en-GB" sz="3800" dirty="0" smtClean="0"/>
              <a:t>Our initial focus </a:t>
            </a:r>
            <a:r>
              <a:rPr lang="en-GB" sz="3800" dirty="0"/>
              <a:t>was on developing independent and focused learners </a:t>
            </a:r>
            <a:endParaRPr lang="en-GB" sz="3800" dirty="0" smtClean="0"/>
          </a:p>
          <a:p>
            <a:r>
              <a:rPr lang="en-GB" sz="3800" dirty="0" smtClean="0"/>
              <a:t>However we realised that in order to achieve this we also had to </a:t>
            </a:r>
            <a:r>
              <a:rPr lang="en-GB" sz="3800" dirty="0" smtClean="0"/>
              <a:t>develop collaborative </a:t>
            </a:r>
            <a:r>
              <a:rPr lang="en-GB" sz="3800" dirty="0"/>
              <a:t>learning </a:t>
            </a:r>
            <a:r>
              <a:rPr lang="en-GB" sz="3800" dirty="0" smtClean="0"/>
              <a:t>skills </a:t>
            </a:r>
            <a:endParaRPr lang="en-GB" sz="3800" dirty="0"/>
          </a:p>
          <a:p>
            <a:endParaRPr lang="en-GB" dirty="0" smtClean="0"/>
          </a:p>
        </p:txBody>
      </p:sp>
    </p:spTree>
    <p:extLst>
      <p:ext uri="{BB962C8B-B14F-4D97-AF65-F5344CB8AC3E}">
        <p14:creationId xmlns="" xmlns:p14="http://schemas.microsoft.com/office/powerpoint/2010/main" val="27714178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33400"/>
            <a:ext cx="7620000" cy="1143000"/>
          </a:xfrm>
        </p:spPr>
        <p:txBody>
          <a:bodyPr/>
          <a:lstStyle/>
          <a:p>
            <a:r>
              <a:rPr lang="en-GB" dirty="0" smtClean="0"/>
              <a:t>Active learning –</a:t>
            </a:r>
            <a:br>
              <a:rPr lang="en-GB" dirty="0" smtClean="0"/>
            </a:br>
            <a:endParaRPr lang="en-GB" dirty="0"/>
          </a:p>
        </p:txBody>
      </p:sp>
      <p:pic>
        <p:nvPicPr>
          <p:cNvPr id="3074" name="Picture 2" descr="E:\DCIM\102_PANA\P1020330.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7905" r="16240"/>
          <a:stretch/>
        </p:blipFill>
        <p:spPr bwMode="auto">
          <a:xfrm>
            <a:off x="5321300" y="457200"/>
            <a:ext cx="2755900" cy="3138486"/>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E:\DCIM\102_PANA\P102032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3655909"/>
            <a:ext cx="3886200" cy="2914518"/>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E:\DCIM\102_PANA\P1020343.JPG"/>
          <p:cNvPicPr>
            <a:picLocks noGrp="1" noChangeAspect="1" noChangeArrowheads="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53000" y="3770077"/>
            <a:ext cx="3733800" cy="2800350"/>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descr="E:\DCIM\102_PANA\P1020356.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85800" y="1143001"/>
            <a:ext cx="3270395" cy="24526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997576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33400"/>
            <a:ext cx="7620000" cy="1143000"/>
          </a:xfrm>
        </p:spPr>
        <p:txBody>
          <a:bodyPr/>
          <a:lstStyle/>
          <a:p>
            <a:r>
              <a:rPr lang="en-GB" dirty="0" smtClean="0"/>
              <a:t>Active learning –</a:t>
            </a:r>
            <a:br>
              <a:rPr lang="en-GB" dirty="0" smtClean="0"/>
            </a:br>
            <a:endParaRPr lang="en-GB" dirty="0"/>
          </a:p>
        </p:txBody>
      </p:sp>
      <p:pic>
        <p:nvPicPr>
          <p:cNvPr id="4098"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1371600"/>
            <a:ext cx="4114800" cy="3086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29000" y="2590800"/>
            <a:ext cx="5435600" cy="40767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40426" y="152400"/>
            <a:ext cx="4216400" cy="3162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0929863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457200"/>
            <a:ext cx="7620000" cy="1143000"/>
          </a:xfrm>
        </p:spPr>
        <p:txBody>
          <a:bodyPr/>
          <a:lstStyle/>
          <a:p>
            <a:r>
              <a:rPr lang="en-GB" dirty="0" smtClean="0"/>
              <a:t>Active learning </a:t>
            </a:r>
            <a:br>
              <a:rPr lang="en-GB" dirty="0" smtClean="0"/>
            </a:br>
            <a:endParaRPr lang="en-GB" dirty="0"/>
          </a:p>
        </p:txBody>
      </p:sp>
      <p:sp>
        <p:nvSpPr>
          <p:cNvPr id="3" name="Content Placeholder 2"/>
          <p:cNvSpPr>
            <a:spLocks noGrp="1"/>
          </p:cNvSpPr>
          <p:nvPr>
            <p:ph idx="1"/>
          </p:nvPr>
        </p:nvSpPr>
        <p:spPr>
          <a:xfrm>
            <a:off x="457200" y="1066800"/>
            <a:ext cx="7620000" cy="5334000"/>
          </a:xfrm>
        </p:spPr>
        <p:txBody>
          <a:bodyPr>
            <a:normAutofit/>
          </a:bodyPr>
          <a:lstStyle/>
          <a:p>
            <a:r>
              <a:rPr lang="en-GB" b="1" dirty="0"/>
              <a:t>What tools do you use in the classroom to help you get up and move around during your learning?</a:t>
            </a:r>
          </a:p>
          <a:p>
            <a:r>
              <a:rPr lang="en-GB" dirty="0" smtClean="0"/>
              <a:t>Lily </a:t>
            </a:r>
            <a:r>
              <a:rPr lang="en-GB" dirty="0"/>
              <a:t>H – </a:t>
            </a:r>
            <a:r>
              <a:rPr lang="en-GB" i="1" dirty="0"/>
              <a:t>I really like being active in the classroom because it means that my brain is working. If I’m sat still for too long it can be boring. </a:t>
            </a:r>
          </a:p>
          <a:p>
            <a:r>
              <a:rPr lang="en-GB" dirty="0"/>
              <a:t>Robert – </a:t>
            </a:r>
            <a:r>
              <a:rPr lang="en-GB" i="1" dirty="0"/>
              <a:t>We use Give One, Get One to share some of our ideas. I like using that when I can’t think of anything and I can get an answer from someone else. It’s like I’m copying but they are giving me the answer.</a:t>
            </a:r>
          </a:p>
          <a:p>
            <a:r>
              <a:rPr lang="en-GB" dirty="0"/>
              <a:t>Maisy – </a:t>
            </a:r>
            <a:r>
              <a:rPr lang="en-GB" i="1" dirty="0"/>
              <a:t>We do Stand Up, Pair Up, Share Up to share our ideas with other people. We have to get up and move around and sometimes I have to give my answer to people who don’t have any answers. I like doing that because I feel like I’m helping them. I also like moving about when I have jobs to do because it helps my brain to be more active/ </a:t>
            </a:r>
          </a:p>
          <a:p>
            <a:endParaRPr lang="en-GB" dirty="0"/>
          </a:p>
        </p:txBody>
      </p:sp>
    </p:spTree>
    <p:extLst>
      <p:ext uri="{BB962C8B-B14F-4D97-AF65-F5344CB8AC3E}">
        <p14:creationId xmlns="" xmlns:p14="http://schemas.microsoft.com/office/powerpoint/2010/main" val="3895428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457200"/>
            <a:ext cx="7620000" cy="1143000"/>
          </a:xfrm>
        </p:spPr>
        <p:txBody>
          <a:bodyPr/>
          <a:lstStyle/>
          <a:p>
            <a:r>
              <a:rPr lang="en-GB" dirty="0" smtClean="0"/>
              <a:t>Active learning –</a:t>
            </a:r>
            <a:br>
              <a:rPr lang="en-GB" dirty="0" smtClean="0"/>
            </a:br>
            <a:endParaRPr lang="en-GB" dirty="0"/>
          </a:p>
        </p:txBody>
      </p:sp>
      <p:sp>
        <p:nvSpPr>
          <p:cNvPr id="3" name="Content Placeholder 2"/>
          <p:cNvSpPr>
            <a:spLocks noGrp="1"/>
          </p:cNvSpPr>
          <p:nvPr>
            <p:ph idx="1"/>
          </p:nvPr>
        </p:nvSpPr>
        <p:spPr>
          <a:xfrm>
            <a:off x="457200" y="1295400"/>
            <a:ext cx="7620000" cy="5562600"/>
          </a:xfrm>
        </p:spPr>
        <p:txBody>
          <a:bodyPr>
            <a:normAutofit fontScale="92500"/>
          </a:bodyPr>
          <a:lstStyle/>
          <a:p>
            <a:pPr marL="114300" indent="0">
              <a:buNone/>
            </a:pPr>
            <a:r>
              <a:rPr lang="en-GB" sz="2800" b="1" dirty="0"/>
              <a:t>What tools do you use in the classroom to help you get up and move around during your learning?</a:t>
            </a:r>
          </a:p>
          <a:p>
            <a:r>
              <a:rPr lang="en-GB" sz="2800" dirty="0" smtClean="0"/>
              <a:t>Kira </a:t>
            </a:r>
            <a:r>
              <a:rPr lang="en-GB" sz="2800" dirty="0"/>
              <a:t>– </a:t>
            </a:r>
            <a:r>
              <a:rPr lang="en-GB" sz="2800" i="1" dirty="0"/>
              <a:t>We have actions for different stages of our maths. It kick starts my brain. </a:t>
            </a:r>
          </a:p>
          <a:p>
            <a:r>
              <a:rPr lang="en-GB" sz="2800" dirty="0"/>
              <a:t>Oliver E – </a:t>
            </a:r>
            <a:r>
              <a:rPr lang="en-GB" sz="2800" i="1" dirty="0"/>
              <a:t>Don’t say anything but… Mr Baxter lets us draw on the tables. I really liked that. It was like we were doing something wrong but we were learning too.</a:t>
            </a:r>
          </a:p>
          <a:p>
            <a:r>
              <a:rPr lang="en-GB" sz="2800" dirty="0"/>
              <a:t>Jason – </a:t>
            </a:r>
            <a:r>
              <a:rPr lang="en-GB" sz="2800" i="1" dirty="0"/>
              <a:t>In literacy, Mr Baxter models some actions for the text we are doing and then we go off in groups and we carry on the actions. When we put actions to the text it helps me to remember it. </a:t>
            </a:r>
          </a:p>
          <a:p>
            <a:endParaRPr lang="en-GB" dirty="0"/>
          </a:p>
        </p:txBody>
      </p:sp>
    </p:spTree>
    <p:extLst>
      <p:ext uri="{BB962C8B-B14F-4D97-AF65-F5344CB8AC3E}">
        <p14:creationId xmlns="" xmlns:p14="http://schemas.microsoft.com/office/powerpoint/2010/main" val="13818752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are the children now?</a:t>
            </a:r>
            <a:endParaRPr lang="en-GB" dirty="0"/>
          </a:p>
        </p:txBody>
      </p:sp>
      <p:sp>
        <p:nvSpPr>
          <p:cNvPr id="4" name="Content Placeholder 3"/>
          <p:cNvSpPr>
            <a:spLocks noGrp="1"/>
          </p:cNvSpPr>
          <p:nvPr>
            <p:ph idx="1"/>
          </p:nvPr>
        </p:nvSpPr>
        <p:spPr/>
        <p:txBody>
          <a:bodyPr>
            <a:normAutofit/>
          </a:bodyPr>
          <a:lstStyle/>
          <a:p>
            <a:r>
              <a:rPr lang="en-GB" sz="3000" dirty="0" smtClean="0"/>
              <a:t>Becoming more comfortable as independent learners</a:t>
            </a:r>
          </a:p>
          <a:p>
            <a:r>
              <a:rPr lang="en-GB" sz="3000" dirty="0" smtClean="0"/>
              <a:t>Becoming better at taking risks and challenging themselves </a:t>
            </a:r>
          </a:p>
          <a:p>
            <a:r>
              <a:rPr lang="en-GB" sz="3000" dirty="0" smtClean="0"/>
              <a:t>Acknowledging learning behaviours</a:t>
            </a:r>
          </a:p>
          <a:p>
            <a:r>
              <a:rPr lang="en-GB" sz="3000" dirty="0" smtClean="0"/>
              <a:t>Still lack overall resilience but developing</a:t>
            </a:r>
          </a:p>
          <a:p>
            <a:r>
              <a:rPr lang="en-GB" sz="3000" dirty="0" smtClean="0"/>
              <a:t>More trust in each other and belief in themselves more happy to work collaboratively.</a:t>
            </a:r>
          </a:p>
          <a:p>
            <a:endParaRPr lang="en-GB" sz="3600" dirty="0" smtClean="0"/>
          </a:p>
          <a:p>
            <a:endParaRPr lang="en-GB" sz="3600" dirty="0"/>
          </a:p>
        </p:txBody>
      </p:sp>
    </p:spTree>
    <p:extLst>
      <p:ext uri="{BB962C8B-B14F-4D97-AF65-F5344CB8AC3E}">
        <p14:creationId xmlns="" xmlns:p14="http://schemas.microsoft.com/office/powerpoint/2010/main" val="18979288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Collaborative learning</a:t>
            </a:r>
            <a:endParaRPr lang="en-GB" dirty="0"/>
          </a:p>
        </p:txBody>
      </p:sp>
      <p:sp>
        <p:nvSpPr>
          <p:cNvPr id="4" name="Content Placeholder 3"/>
          <p:cNvSpPr>
            <a:spLocks noGrp="1"/>
          </p:cNvSpPr>
          <p:nvPr>
            <p:ph idx="1"/>
          </p:nvPr>
        </p:nvSpPr>
        <p:spPr/>
        <p:txBody>
          <a:bodyPr>
            <a:normAutofit fontScale="62500" lnSpcReduction="20000"/>
          </a:bodyPr>
          <a:lstStyle/>
          <a:p>
            <a:pPr marL="114300" indent="0">
              <a:buNone/>
            </a:pPr>
            <a:r>
              <a:rPr lang="en-GB" sz="3000" b="1" dirty="0"/>
              <a:t>How do you work collaboratively (groups/partners)? What helps you?</a:t>
            </a:r>
          </a:p>
          <a:p>
            <a:r>
              <a:rPr lang="en-GB" sz="3000" dirty="0"/>
              <a:t>Lily H – </a:t>
            </a:r>
            <a:r>
              <a:rPr lang="en-GB" sz="3000" i="1" dirty="0"/>
              <a:t>When we do the anchor task in maths, sometimes people don’t understand but that’s ok because I can help other people who don’t understand. We always work in our table groups.</a:t>
            </a:r>
          </a:p>
          <a:p>
            <a:r>
              <a:rPr lang="en-GB" sz="3000" dirty="0"/>
              <a:t>Kira – </a:t>
            </a:r>
            <a:r>
              <a:rPr lang="en-GB" sz="3000" i="1" dirty="0"/>
              <a:t>We work in mixed groups so that if there’s someone that doesn’t understand something then there’s always someone that can help.</a:t>
            </a:r>
          </a:p>
          <a:p>
            <a:r>
              <a:rPr lang="en-GB" sz="3000" dirty="0"/>
              <a:t>Oliver E – </a:t>
            </a:r>
            <a:r>
              <a:rPr lang="en-GB" sz="3000" i="1" dirty="0"/>
              <a:t>I help other people in my table group. I don’t tell them the answer but I go through the problem with them and help them to find ways to solve the problem and then they find the answer themselves.</a:t>
            </a:r>
          </a:p>
          <a:p>
            <a:r>
              <a:rPr lang="en-GB" sz="3000" dirty="0"/>
              <a:t>Robert – </a:t>
            </a:r>
            <a:r>
              <a:rPr lang="en-GB" sz="3000" i="1" dirty="0"/>
              <a:t>I like being able to share my ideas with people on my table and it helps if I’m with people who are of a similar ability. Sometimes though I like sharing my ideas with other people. I don’t tell them the answers, I just help them to solve a problem.</a:t>
            </a:r>
          </a:p>
          <a:p>
            <a:r>
              <a:rPr lang="en-GB" sz="3000" dirty="0"/>
              <a:t>Maisy – </a:t>
            </a:r>
            <a:r>
              <a:rPr lang="en-GB" sz="3000" i="1" dirty="0"/>
              <a:t>We have talk partners to help solve problems with. These might be shoulder partners or opposite partners, which means we get to work with different people. Miss Archer also changes our seats each week so we get used to working with a range of people. I like that.</a:t>
            </a:r>
          </a:p>
          <a:p>
            <a:endParaRPr lang="en-GB" sz="3600" dirty="0" smtClean="0"/>
          </a:p>
          <a:p>
            <a:endParaRPr lang="en-GB" sz="3600" dirty="0"/>
          </a:p>
        </p:txBody>
      </p:sp>
    </p:spTree>
    <p:extLst>
      <p:ext uri="{BB962C8B-B14F-4D97-AF65-F5344CB8AC3E}">
        <p14:creationId xmlns="" xmlns:p14="http://schemas.microsoft.com/office/powerpoint/2010/main" val="2783672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Year 5 before we started</a:t>
            </a:r>
            <a:endParaRPr lang="en-GB" dirty="0"/>
          </a:p>
        </p:txBody>
      </p:sp>
      <p:sp>
        <p:nvSpPr>
          <p:cNvPr id="3" name="Content Placeholder 2"/>
          <p:cNvSpPr>
            <a:spLocks noGrp="1"/>
          </p:cNvSpPr>
          <p:nvPr>
            <p:ph idx="1"/>
          </p:nvPr>
        </p:nvSpPr>
        <p:spPr>
          <a:xfrm>
            <a:off x="457200" y="1600200"/>
            <a:ext cx="7620000" cy="4800600"/>
          </a:xfrm>
        </p:spPr>
        <p:txBody>
          <a:bodyPr>
            <a:normAutofit/>
          </a:bodyPr>
          <a:lstStyle/>
          <a:p>
            <a:r>
              <a:rPr lang="en-GB" sz="3200" dirty="0" smtClean="0"/>
              <a:t>First thought -  ‘Miss </a:t>
            </a:r>
            <a:r>
              <a:rPr lang="en-GB" sz="3200" dirty="0" err="1" smtClean="0"/>
              <a:t>Miss’</a:t>
            </a:r>
            <a:r>
              <a:rPr lang="en-GB" sz="3200" dirty="0" smtClean="0"/>
              <a:t> </a:t>
            </a:r>
          </a:p>
          <a:p>
            <a:r>
              <a:rPr lang="en-GB" sz="3200" dirty="0" smtClean="0"/>
              <a:t>Lacked the desire for a challenge</a:t>
            </a:r>
          </a:p>
          <a:p>
            <a:r>
              <a:rPr lang="en-GB" sz="3200" dirty="0" smtClean="0"/>
              <a:t>Reluctant </a:t>
            </a:r>
            <a:r>
              <a:rPr lang="en-GB" sz="3200" dirty="0" smtClean="0"/>
              <a:t>to ask others for support</a:t>
            </a:r>
          </a:p>
          <a:p>
            <a:r>
              <a:rPr lang="en-GB" sz="3200" dirty="0" smtClean="0"/>
              <a:t>Fear of failure</a:t>
            </a:r>
          </a:p>
          <a:p>
            <a:r>
              <a:rPr lang="en-GB" sz="3200" dirty="0" smtClean="0"/>
              <a:t>Unaware </a:t>
            </a:r>
            <a:r>
              <a:rPr lang="en-GB" sz="3200" dirty="0" smtClean="0"/>
              <a:t>of learning behaviours</a:t>
            </a:r>
          </a:p>
          <a:p>
            <a:endParaRPr lang="en-GB" dirty="0" smtClean="0"/>
          </a:p>
        </p:txBody>
      </p:sp>
    </p:spTree>
    <p:extLst>
      <p:ext uri="{BB962C8B-B14F-4D97-AF65-F5344CB8AC3E}">
        <p14:creationId xmlns="" xmlns:p14="http://schemas.microsoft.com/office/powerpoint/2010/main" val="465250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we did</a:t>
            </a:r>
            <a:endParaRPr lang="en-GB" dirty="0"/>
          </a:p>
        </p:txBody>
      </p:sp>
      <p:sp>
        <p:nvSpPr>
          <p:cNvPr id="3" name="Content Placeholder 2"/>
          <p:cNvSpPr>
            <a:spLocks noGrp="1"/>
          </p:cNvSpPr>
          <p:nvPr>
            <p:ph idx="1"/>
          </p:nvPr>
        </p:nvSpPr>
        <p:spPr/>
        <p:txBody>
          <a:bodyPr/>
          <a:lstStyle/>
          <a:p>
            <a:r>
              <a:rPr lang="en-GB" sz="4000" dirty="0" smtClean="0"/>
              <a:t>3 Before Me</a:t>
            </a:r>
          </a:p>
          <a:p>
            <a:r>
              <a:rPr lang="en-GB" sz="4000" dirty="0" smtClean="0"/>
              <a:t>Talk partners</a:t>
            </a:r>
          </a:p>
          <a:p>
            <a:r>
              <a:rPr lang="en-GB" sz="4000" dirty="0" smtClean="0"/>
              <a:t>Chilli Challenges</a:t>
            </a:r>
          </a:p>
          <a:p>
            <a:r>
              <a:rPr lang="en-GB" sz="4000" dirty="0" smtClean="0"/>
              <a:t>What makes a good </a:t>
            </a:r>
            <a:r>
              <a:rPr lang="en-GB" sz="4000" dirty="0" smtClean="0"/>
              <a:t>learner?</a:t>
            </a:r>
            <a:endParaRPr lang="en-GB" sz="4000" dirty="0" smtClean="0"/>
          </a:p>
          <a:p>
            <a:r>
              <a:rPr lang="en-GB" sz="4000" dirty="0" smtClean="0"/>
              <a:t>Brain breaks </a:t>
            </a:r>
          </a:p>
          <a:p>
            <a:endParaRPr lang="en-GB" dirty="0"/>
          </a:p>
        </p:txBody>
      </p:sp>
    </p:spTree>
    <p:extLst>
      <p:ext uri="{BB962C8B-B14F-4D97-AF65-F5344CB8AC3E}">
        <p14:creationId xmlns="" xmlns:p14="http://schemas.microsoft.com/office/powerpoint/2010/main" val="1820193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Before Me </a:t>
            </a:r>
            <a:endParaRPr lang="en-GB" dirty="0"/>
          </a:p>
        </p:txBody>
      </p:sp>
      <p:pic>
        <p:nvPicPr>
          <p:cNvPr id="102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857375"/>
            <a:ext cx="7620000" cy="4286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32181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Before Me </a:t>
            </a:r>
            <a:endParaRPr lang="en-GB" dirty="0"/>
          </a:p>
        </p:txBody>
      </p:sp>
      <p:pic>
        <p:nvPicPr>
          <p:cNvPr id="2050"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67200" y="914400"/>
            <a:ext cx="3810000" cy="2857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457200" y="1600200"/>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GB" sz="2800" dirty="0" smtClean="0"/>
          </a:p>
          <a:p>
            <a:r>
              <a:rPr lang="en-GB" sz="3200" dirty="0" smtClean="0"/>
              <a:t>Aim to develop </a:t>
            </a:r>
          </a:p>
          <a:p>
            <a:pPr marL="114300" indent="0">
              <a:buNone/>
            </a:pPr>
            <a:r>
              <a:rPr lang="en-GB" sz="3200" dirty="0" smtClean="0"/>
              <a:t>independent </a:t>
            </a:r>
          </a:p>
          <a:p>
            <a:pPr marL="114300" indent="0">
              <a:buNone/>
            </a:pPr>
            <a:r>
              <a:rPr lang="en-GB" sz="3200" dirty="0" smtClean="0"/>
              <a:t>learners</a:t>
            </a:r>
          </a:p>
          <a:p>
            <a:r>
              <a:rPr lang="en-GB" sz="3200" dirty="0" smtClean="0"/>
              <a:t>What is it?</a:t>
            </a:r>
          </a:p>
          <a:p>
            <a:r>
              <a:rPr lang="en-GB" sz="3200" dirty="0" smtClean="0"/>
              <a:t>What did we have to do?</a:t>
            </a:r>
          </a:p>
          <a:p>
            <a:r>
              <a:rPr lang="en-GB" sz="3200" dirty="0" smtClean="0"/>
              <a:t>How has it developed the children’s independence?</a:t>
            </a:r>
          </a:p>
          <a:p>
            <a:endParaRPr lang="en-GB" dirty="0" smtClean="0"/>
          </a:p>
        </p:txBody>
      </p:sp>
    </p:spTree>
    <p:extLst>
      <p:ext uri="{BB962C8B-B14F-4D97-AF65-F5344CB8AC3E}">
        <p14:creationId xmlns="" xmlns:p14="http://schemas.microsoft.com/office/powerpoint/2010/main" val="23140745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Children’s thoughts</a:t>
            </a:r>
            <a:endParaRPr lang="en-GB" dirty="0"/>
          </a:p>
        </p:txBody>
      </p:sp>
      <p:sp>
        <p:nvSpPr>
          <p:cNvPr id="3" name="Content Placeholder 2"/>
          <p:cNvSpPr>
            <a:spLocks noGrp="1"/>
          </p:cNvSpPr>
          <p:nvPr>
            <p:ph idx="1"/>
          </p:nvPr>
        </p:nvSpPr>
        <p:spPr/>
        <p:txBody>
          <a:bodyPr/>
          <a:lstStyle/>
          <a:p>
            <a:pPr marL="114300" indent="0">
              <a:buNone/>
            </a:pPr>
            <a:r>
              <a:rPr lang="en-GB" b="1" dirty="0"/>
              <a:t>What tools do you use in the classroom to help you to work independently?</a:t>
            </a:r>
          </a:p>
          <a:p>
            <a:r>
              <a:rPr lang="en-GB" dirty="0"/>
              <a:t>Jason </a:t>
            </a:r>
            <a:r>
              <a:rPr lang="en-GB" i="1" dirty="0"/>
              <a:t>– 3 Before Mr Baxter – We have to ask everyone on our table for help before we can ask Mr Baxter for help.</a:t>
            </a:r>
          </a:p>
          <a:p>
            <a:r>
              <a:rPr lang="en-GB" dirty="0"/>
              <a:t>Kira – </a:t>
            </a:r>
            <a:r>
              <a:rPr lang="en-GB" i="1" dirty="0"/>
              <a:t>I always ask my partner or look at the board/display to help me before I ask Mr Baxter for help. Sometimes my friend helps me get to the answer so I don’t even have to ask Mr Baxter</a:t>
            </a:r>
            <a:r>
              <a:rPr lang="en-GB" i="1" dirty="0" smtClean="0"/>
              <a:t>.</a:t>
            </a:r>
          </a:p>
          <a:p>
            <a:r>
              <a:rPr lang="en-GB" dirty="0"/>
              <a:t>Robert – </a:t>
            </a:r>
            <a:r>
              <a:rPr lang="en-GB" i="1" dirty="0"/>
              <a:t>I like that we can use our writing journals to practise our skills when we need to… like a note book. We also use 3 Before Me (book, buddy, brain) so I find other people to ask for help instead of an adult.</a:t>
            </a:r>
          </a:p>
        </p:txBody>
      </p:sp>
    </p:spTree>
    <p:extLst>
      <p:ext uri="{BB962C8B-B14F-4D97-AF65-F5344CB8AC3E}">
        <p14:creationId xmlns="" xmlns:p14="http://schemas.microsoft.com/office/powerpoint/2010/main" val="1417161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Children’s thoughts</a:t>
            </a:r>
            <a:endParaRPr lang="en-GB" dirty="0"/>
          </a:p>
        </p:txBody>
      </p:sp>
      <p:sp>
        <p:nvSpPr>
          <p:cNvPr id="3" name="Content Placeholder 2"/>
          <p:cNvSpPr>
            <a:spLocks noGrp="1"/>
          </p:cNvSpPr>
          <p:nvPr>
            <p:ph idx="1"/>
          </p:nvPr>
        </p:nvSpPr>
        <p:spPr>
          <a:xfrm>
            <a:off x="533400" y="1600200"/>
            <a:ext cx="7620000" cy="4800600"/>
          </a:xfrm>
        </p:spPr>
        <p:txBody>
          <a:bodyPr/>
          <a:lstStyle/>
          <a:p>
            <a:pPr marL="114300" indent="0">
              <a:buNone/>
            </a:pPr>
            <a:r>
              <a:rPr lang="en-GB" b="1" dirty="0"/>
              <a:t>What tools do you use in the classroom to help you to work independently</a:t>
            </a:r>
            <a:r>
              <a:rPr lang="en-GB" b="1" dirty="0" smtClean="0"/>
              <a:t>?</a:t>
            </a:r>
          </a:p>
          <a:p>
            <a:pPr marL="114300" indent="0">
              <a:buNone/>
            </a:pPr>
            <a:r>
              <a:rPr lang="en-GB" dirty="0"/>
              <a:t>Chloe – </a:t>
            </a:r>
            <a:r>
              <a:rPr lang="en-GB" i="1" dirty="0"/>
              <a:t>I like to use the resources and the working walls. Sometimes Miss Archer has to remind us to use these things but I think, generally, we’re getting better.</a:t>
            </a:r>
          </a:p>
          <a:p>
            <a:pPr marL="114300" indent="0">
              <a:buNone/>
            </a:pPr>
            <a:r>
              <a:rPr lang="en-GB" dirty="0"/>
              <a:t>Emily – </a:t>
            </a:r>
            <a:r>
              <a:rPr lang="en-GB" i="1" dirty="0"/>
              <a:t>I try to use 3 Before Me as much as possible. Before I would always ask the teacher and now I choose someone else first.</a:t>
            </a:r>
          </a:p>
          <a:p>
            <a:pPr marL="114300" indent="0">
              <a:buNone/>
            </a:pPr>
            <a:r>
              <a:rPr lang="en-GB" b="1" dirty="0"/>
              <a:t>What can you do if </a:t>
            </a:r>
            <a:r>
              <a:rPr lang="en-GB" b="1" dirty="0" smtClean="0"/>
              <a:t>you </a:t>
            </a:r>
            <a:r>
              <a:rPr lang="en-GB" b="1" dirty="0"/>
              <a:t>are stuck on something in your work</a:t>
            </a:r>
            <a:r>
              <a:rPr lang="en-GB" b="1" dirty="0" smtClean="0"/>
              <a:t>?</a:t>
            </a:r>
          </a:p>
          <a:p>
            <a:pPr marL="114300" indent="0">
              <a:buNone/>
            </a:pPr>
            <a:r>
              <a:rPr lang="en-GB" dirty="0" err="1"/>
              <a:t>Hayy</a:t>
            </a:r>
            <a:r>
              <a:rPr lang="en-GB" dirty="0"/>
              <a:t> </a:t>
            </a:r>
            <a:r>
              <a:rPr lang="en-GB" i="1" dirty="0"/>
              <a:t>– I ask a friend to help me. That’s part of 3 Before Me</a:t>
            </a:r>
            <a:r>
              <a:rPr lang="en-GB" i="1" dirty="0" smtClean="0"/>
              <a:t>.</a:t>
            </a:r>
          </a:p>
          <a:p>
            <a:pPr marL="114300" indent="0">
              <a:buNone/>
            </a:pPr>
            <a:r>
              <a:rPr lang="en-GB" dirty="0"/>
              <a:t>Alfie – </a:t>
            </a:r>
            <a:r>
              <a:rPr lang="en-GB" i="1" dirty="0"/>
              <a:t>I always ask someone on my table first. I used to go up to the teacher all the time but now I use the people on my table for ideas.</a:t>
            </a:r>
          </a:p>
        </p:txBody>
      </p:sp>
    </p:spTree>
    <p:extLst>
      <p:ext uri="{BB962C8B-B14F-4D97-AF65-F5344CB8AC3E}">
        <p14:creationId xmlns="" xmlns:p14="http://schemas.microsoft.com/office/powerpoint/2010/main" val="2973133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143000"/>
          </a:xfrm>
        </p:spPr>
        <p:txBody>
          <a:bodyPr/>
          <a:lstStyle/>
          <a:p>
            <a:r>
              <a:rPr lang="en-GB" dirty="0" smtClean="0"/>
              <a:t>What makes a good learner?</a:t>
            </a:r>
            <a:endParaRPr lang="en-GB" dirty="0"/>
          </a:p>
        </p:txBody>
      </p:sp>
      <p:sp>
        <p:nvSpPr>
          <p:cNvPr id="6" name="Content Placeholder 2"/>
          <p:cNvSpPr txBox="1">
            <a:spLocks/>
          </p:cNvSpPr>
          <p:nvPr/>
        </p:nvSpPr>
        <p:spPr>
          <a:xfrm>
            <a:off x="457200" y="1600200"/>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GB" dirty="0" smtClean="0"/>
          </a:p>
        </p:txBody>
      </p:sp>
      <p:sp>
        <p:nvSpPr>
          <p:cNvPr id="3" name="Content Placeholder 2"/>
          <p:cNvSpPr>
            <a:spLocks noGrp="1"/>
          </p:cNvSpPr>
          <p:nvPr>
            <p:ph idx="1"/>
          </p:nvPr>
        </p:nvSpPr>
        <p:spPr/>
        <p:txBody>
          <a:bodyPr>
            <a:normAutofit/>
          </a:bodyPr>
          <a:lstStyle/>
          <a:p>
            <a:r>
              <a:rPr lang="en-GB" sz="3200" dirty="0" smtClean="0"/>
              <a:t>Aim to establish learning behaviours and to provide children with a reference point. </a:t>
            </a:r>
          </a:p>
          <a:p>
            <a:r>
              <a:rPr lang="en-GB" sz="3200" dirty="0" smtClean="0"/>
              <a:t>What we did?</a:t>
            </a:r>
          </a:p>
          <a:p>
            <a:r>
              <a:rPr lang="en-GB" sz="3200" dirty="0" smtClean="0"/>
              <a:t>What impact has it had?</a:t>
            </a:r>
          </a:p>
        </p:txBody>
      </p:sp>
      <p:sp>
        <p:nvSpPr>
          <p:cNvPr id="4" name="AutoShape 2" descr="https://outlook.office.com/owa/service.svc/s/GetAttachmentThumbnail?id=AAMkADBkMWZiZjhlLWMwMWYtNDgyYy05NTlmLTIwMDMzZGU2ZGUxNgBGAAAAAAAhFe287IRkQq%2FIz3UdUR9cBwAB73L1UQRKRJy86bnwJ4v7AAAAAAEMAAAB73L1UQRKRJy86bnwJ4v7AAEr3qFOAAABEgAQAHWCy3A0kb9FuIx9ZZWrVZc%3D&amp;thumbnailType=2&amp;X-OWA-CANARY=cVypuppdlE6XhKcP4EXU06CniRzsY9QYALfZ-MCCgnI7YpYIA6BBxxvES3Cb6HUh33jZkQYfLos."/>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19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57319" y="4000500"/>
            <a:ext cx="4585722" cy="25794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7096495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281</TotalTime>
  <Words>1703</Words>
  <Application>Microsoft Office PowerPoint</Application>
  <PresentationFormat>On-screen Show (4:3)</PresentationFormat>
  <Paragraphs>108</Paragraphs>
  <Slides>25</Slides>
  <Notes>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Adjacency</vt:lpstr>
      <vt:lpstr>Year 5 Project</vt:lpstr>
      <vt:lpstr>Our Focus</vt:lpstr>
      <vt:lpstr>Year 5 before we started</vt:lpstr>
      <vt:lpstr>What we did</vt:lpstr>
      <vt:lpstr>3 Before Me </vt:lpstr>
      <vt:lpstr>3 Before Me </vt:lpstr>
      <vt:lpstr>Children’s thoughts</vt:lpstr>
      <vt:lpstr>Children’s thoughts</vt:lpstr>
      <vt:lpstr>What makes a good learner?</vt:lpstr>
      <vt:lpstr>What makes a good learner?</vt:lpstr>
      <vt:lpstr>Slide 11</vt:lpstr>
      <vt:lpstr>Children’s thoughts</vt:lpstr>
      <vt:lpstr>Children’s thoughts</vt:lpstr>
      <vt:lpstr>Chilli Challenges</vt:lpstr>
      <vt:lpstr>Chilli Challenges</vt:lpstr>
      <vt:lpstr>Chilli Challenges</vt:lpstr>
      <vt:lpstr>Children’s thoughts</vt:lpstr>
      <vt:lpstr>Children’s thoughts</vt:lpstr>
      <vt:lpstr>Active learning – Give one Get one  Hand up, Pair up, Share up</vt:lpstr>
      <vt:lpstr>Active learning – </vt:lpstr>
      <vt:lpstr>Active learning – </vt:lpstr>
      <vt:lpstr>Active learning  </vt:lpstr>
      <vt:lpstr>Active learning – </vt:lpstr>
      <vt:lpstr>Where are the children now?</vt:lpstr>
      <vt:lpstr>Collaborative learning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Project</dc:title>
  <dc:creator>Jamie</dc:creator>
  <cp:lastModifiedBy>julie</cp:lastModifiedBy>
  <cp:revision>14</cp:revision>
  <dcterms:created xsi:type="dcterms:W3CDTF">2017-03-05T14:32:22Z</dcterms:created>
  <dcterms:modified xsi:type="dcterms:W3CDTF">2017-03-23T13:01:33Z</dcterms:modified>
</cp:coreProperties>
</file>